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7.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69" r:id="rId3"/>
    <p:sldId id="257" r:id="rId4"/>
    <p:sldId id="258" r:id="rId5"/>
    <p:sldId id="259" r:id="rId6"/>
    <p:sldId id="261" r:id="rId7"/>
    <p:sldId id="260" r:id="rId8"/>
    <p:sldId id="262" r:id="rId9"/>
    <p:sldId id="263" r:id="rId10"/>
    <p:sldId id="270" r:id="rId11"/>
    <p:sldId id="271" r:id="rId12"/>
    <p:sldId id="272" r:id="rId13"/>
    <p:sldId id="273" r:id="rId14"/>
    <p:sldId id="274" r:id="rId15"/>
    <p:sldId id="275" r:id="rId16"/>
    <p:sldId id="276" r:id="rId17"/>
    <p:sldId id="277" r:id="rId18"/>
    <p:sldId id="278" r:id="rId19"/>
    <p:sldId id="264" r:id="rId20"/>
    <p:sldId id="265" r:id="rId21"/>
    <p:sldId id="266" r:id="rId22"/>
    <p:sldId id="267" r:id="rId23"/>
    <p:sldId id="268" r:id="rId24"/>
    <p:sldId id="279" r:id="rId25"/>
    <p:sldId id="280" r:id="rId26"/>
    <p:sldId id="281" r:id="rId27"/>
    <p:sldId id="282" r:id="rId28"/>
    <p:sldId id="283" r:id="rId29"/>
    <p:sldId id="284" r:id="rId30"/>
    <p:sldId id="285" r:id="rId31"/>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5" autoAdjust="0"/>
    <p:restoredTop sz="94660"/>
  </p:normalViewPr>
  <p:slideViewPr>
    <p:cSldViewPr snapToGrid="0">
      <p:cViewPr varScale="1">
        <p:scale>
          <a:sx n="109" d="100"/>
          <a:sy n="109" d="100"/>
        </p:scale>
        <p:origin x="6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psychologue/Documents/MWMW/SEA/Statistiques%202022/Stats%20a&#768;%20l'anne&#769;e%202022.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psychologue/Documents/MWMW/SEA/Statistiques%202022/Stats%20a&#768;%20l'anne&#769;e%202022.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Users/psychologue/Documents/MWMW/SEA/Statistiques%202022/Stats%20a&#768;%20l'anne&#769;e%202022.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8.xml"/><Relationship Id="rId4" Type="http://schemas.openxmlformats.org/officeDocument/2006/relationships/oleObject" Target="file:////Users/mwmwpro/Documents/MWMW/SEA/Statistiques%202022/Stats%20a&#768;%20l'anne&#769;e%2020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Users/psychologue/Documents/MWMW/SEA/Statistiques%202022/Stats%20a&#768;%20l'anne&#769;e%20202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psychologue/Documents/MWMW/SEA/Statistiques%202022/Stats%20a&#768;%20l'anne&#769;e%20202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file:////Users/psychologue/Documents/MWMW/SEA/Statistiques%202022/Stats%20a&#768;%20l'anne&#769;e%20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oleObject" Target="file:////Users/psychologue/Documents/MWMW/SEA/Statistiques%202022/Stats%20a&#768;%20l'anne&#769;e%20202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4.xml"/><Relationship Id="rId4" Type="http://schemas.openxmlformats.org/officeDocument/2006/relationships/oleObject" Target="file:////Users/psychologue/Documents/MWMW/SEA/Statistiques%202022/Stats%20a&#768;%20l'anne&#769;e%202022.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5.xml"/><Relationship Id="rId4" Type="http://schemas.openxmlformats.org/officeDocument/2006/relationships/oleObject" Target="file:////Users/psychologue/Documents/MWMW/SEA/Statistiques%202022/Stats%20a&#768;%20l'anne&#769;e%20202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6.xml"/><Relationship Id="rId4" Type="http://schemas.openxmlformats.org/officeDocument/2006/relationships/oleObject" Target="file:////Users/psychologue/Documents/MWMW/SEA/Statistiques%202022/Stats%20a&#768;%20l'anne&#769;e%202022.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7.xml"/><Relationship Id="rId4" Type="http://schemas.openxmlformats.org/officeDocument/2006/relationships/oleObject" Target="file:////Users/psychologue/Documents/MWMW/SEA/Statistiques%202022/Stats%20a&#768;%20l'anne&#769;e%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JANVIER</a:t>
            </a:r>
          </a:p>
        </c:rich>
      </c:tx>
      <c:layout>
        <c:manualLayout>
          <c:xMode val="edge"/>
          <c:yMode val="edge"/>
          <c:x val="0.72986942258932341"/>
          <c:y val="2.478712073474713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12038031493678754"/>
          <c:y val="0.15346924979937024"/>
          <c:w val="0.73583172828177645"/>
          <c:h val="0.78582162032358327"/>
        </c:manualLayout>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029-654E-9A6C-573A46452A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029-654E-9A6C-573A46452A0D}"/>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029-654E-9A6C-573A46452A0D}"/>
              </c:ext>
            </c:extLst>
          </c:dPt>
          <c:dLbls>
            <c:dLbl>
              <c:idx val="0"/>
              <c:tx>
                <c:rich>
                  <a:bodyPr/>
                  <a:lstStyle/>
                  <a:p>
                    <a:r>
                      <a:rPr lang="en-US"/>
                      <a:t>Téléphone (36)</a:t>
                    </a:r>
                    <a:br>
                      <a:rPr lang="en-US"/>
                    </a:br>
                    <a:fld id="{E21E0BDB-DC49-344A-B1EC-49DF08DEB092}" type="PERCENTAGE">
                      <a:rPr lang="en-US"/>
                      <a:pPr/>
                      <a:t>[POURCENTAGE]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29-654E-9A6C-573A46452A0D}"/>
                </c:ext>
              </c:extLst>
            </c:dLbl>
            <c:dLbl>
              <c:idx val="1"/>
              <c:layout>
                <c:manualLayout>
                  <c:x val="-0.16497395669514237"/>
                  <c:y val="-4.8279834045537949E-2"/>
                </c:manualLayout>
              </c:layout>
              <c:tx>
                <c:rich>
                  <a:bodyPr/>
                  <a:lstStyle/>
                  <a:p>
                    <a:r>
                      <a:rPr lang="en-US"/>
                      <a:t>Mails (0)</a:t>
                    </a:r>
                    <a:br>
                      <a:rPr lang="en-US"/>
                    </a:br>
                    <a:fld id="{5026F1D0-69DE-E045-BC20-056A9F89152C}"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29-654E-9A6C-573A46452A0D}"/>
                </c:ext>
              </c:extLst>
            </c:dLbl>
            <c:dLbl>
              <c:idx val="2"/>
              <c:layout>
                <c:manualLayout>
                  <c:x val="0.10906475942694616"/>
                  <c:y val="-5.938798637242055E-2"/>
                </c:manualLayout>
              </c:layout>
              <c:tx>
                <c:rich>
                  <a:bodyPr/>
                  <a:lstStyle/>
                  <a:p>
                    <a:r>
                      <a:rPr lang="en-US"/>
                      <a:t>RDV (29)</a:t>
                    </a:r>
                    <a:br>
                      <a:rPr lang="en-US"/>
                    </a:br>
                    <a:fld id="{3F938167-EF2D-A44C-A399-080DCEB7B98D}"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029-654E-9A6C-573A46452A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mails'!$C$4:$C$6</c:f>
              <c:numCache>
                <c:formatCode>General</c:formatCode>
                <c:ptCount val="3"/>
                <c:pt idx="0">
                  <c:v>36</c:v>
                </c:pt>
                <c:pt idx="1">
                  <c:v>0</c:v>
                </c:pt>
                <c:pt idx="2">
                  <c:v>29</c:v>
                </c:pt>
              </c:numCache>
            </c:numRef>
          </c:val>
          <c:extLst>
            <c:ext xmlns:c16="http://schemas.microsoft.com/office/drawing/2014/chart" uri="{C3380CC4-5D6E-409C-BE32-E72D297353CC}">
              <c16:uniqueId val="{00000006-4029-654E-9A6C-573A46452A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OCTOBRE</a:t>
            </a:r>
          </a:p>
        </c:rich>
      </c:tx>
      <c:layout>
        <c:manualLayout>
          <c:xMode val="edge"/>
          <c:yMode val="edge"/>
          <c:x val="0.65361789151356076"/>
          <c:y val="4.166666666666666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A2C-0A43-AB3E-7715910764C2}"/>
              </c:ext>
            </c:extLst>
          </c:dPt>
          <c:dPt>
            <c:idx val="1"/>
            <c:bubble3D val="0"/>
            <c:spPr>
              <a:solidFill>
                <a:schemeClr val="accent5">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A2C-0A43-AB3E-7715910764C2}"/>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A2C-0A43-AB3E-7715910764C2}"/>
              </c:ext>
            </c:extLst>
          </c:dPt>
          <c:dLbls>
            <c:dLbl>
              <c:idx val="0"/>
              <c:layout>
                <c:manualLayout>
                  <c:x val="-0.11637923627626376"/>
                  <c:y val="-0.19075859828718403"/>
                </c:manualLayout>
              </c:layout>
              <c:tx>
                <c:rich>
                  <a:bodyPr/>
                  <a:lstStyle/>
                  <a:p>
                    <a:r>
                      <a:rPr lang="en-US"/>
                      <a:t>Téléphone (65)</a:t>
                    </a:r>
                    <a:br>
                      <a:rPr lang="en-US"/>
                    </a:br>
                    <a:fld id="{0CF2D2E3-FC09-924C-B80F-D733C34245D2}"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2C-0A43-AB3E-7715910764C2}"/>
                </c:ext>
              </c:extLst>
            </c:dLbl>
            <c:dLbl>
              <c:idx val="1"/>
              <c:layout>
                <c:manualLayout>
                  <c:x val="8.10600342968959E-2"/>
                  <c:y val="1.5742098830413224E-2"/>
                </c:manualLayout>
              </c:layout>
              <c:tx>
                <c:rich>
                  <a:bodyPr/>
                  <a:lstStyle/>
                  <a:p>
                    <a:r>
                      <a:rPr lang="en-US"/>
                      <a:t>Mails (17)</a:t>
                    </a:r>
                    <a:br>
                      <a:rPr lang="en-US"/>
                    </a:br>
                    <a:fld id="{32ABD292-11D7-5247-9DAD-8D2E1610994B}"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2C-0A43-AB3E-7715910764C2}"/>
                </c:ext>
              </c:extLst>
            </c:dLbl>
            <c:dLbl>
              <c:idx val="2"/>
              <c:layout>
                <c:manualLayout>
                  <c:x val="2.5765222554777794E-2"/>
                  <c:y val="1.1717901759551116E-2"/>
                </c:manualLayout>
              </c:layout>
              <c:tx>
                <c:rich>
                  <a:bodyPr/>
                  <a:lstStyle/>
                  <a:p>
                    <a:r>
                      <a:rPr lang="en-US"/>
                      <a:t>RDV (20)</a:t>
                    </a:r>
                    <a:br>
                      <a:rPr lang="en-US"/>
                    </a:br>
                    <a:fld id="{095FDB84-BD2A-E74D-AD0B-F6FFDB011E3B}"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A2C-0A43-AB3E-7715910764C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mails'!$L$4:$L$6</c:f>
              <c:numCache>
                <c:formatCode>General</c:formatCode>
                <c:ptCount val="3"/>
                <c:pt idx="0">
                  <c:v>65</c:v>
                </c:pt>
                <c:pt idx="1">
                  <c:v>17</c:v>
                </c:pt>
                <c:pt idx="2">
                  <c:v>20</c:v>
                </c:pt>
              </c:numCache>
            </c:numRef>
          </c:val>
          <c:extLst>
            <c:ext xmlns:c16="http://schemas.microsoft.com/office/drawing/2014/chart" uri="{C3380CC4-5D6E-409C-BE32-E72D297353CC}">
              <c16:uniqueId val="{00000006-FA2C-0A43-AB3E-7715910764C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NOVEMBRE</a:t>
            </a:r>
          </a:p>
        </c:rich>
      </c:tx>
      <c:layout>
        <c:manualLayout>
          <c:xMode val="edge"/>
          <c:yMode val="edge"/>
          <c:x val="0.6681531386347429"/>
          <c:y val="3.750000335540473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B0-7346-8B2C-C958B6A16B75}"/>
              </c:ext>
            </c:extLst>
          </c:dPt>
          <c:dPt>
            <c:idx val="1"/>
            <c:bubble3D val="0"/>
            <c:spPr>
              <a:solidFill>
                <a:schemeClr val="accent1">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B0-7346-8B2C-C958B6A16B75}"/>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B0-7346-8B2C-C958B6A16B75}"/>
              </c:ext>
            </c:extLst>
          </c:dPt>
          <c:dLbls>
            <c:dLbl>
              <c:idx val="0"/>
              <c:layout>
                <c:manualLayout>
                  <c:x val="-0.19672047244094498"/>
                  <c:y val="-4.4074438611840183E-2"/>
                </c:manualLayout>
              </c:layout>
              <c:tx>
                <c:rich>
                  <a:bodyPr/>
                  <a:lstStyle/>
                  <a:p>
                    <a:r>
                      <a:rPr lang="en-US"/>
                      <a:t>Téléphone (80)</a:t>
                    </a:r>
                    <a:br>
                      <a:rPr lang="en-US"/>
                    </a:br>
                    <a:fld id="{DA60B288-747A-DE43-B0D6-FBBC36C27A59}"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7346-8B2C-C958B6A16B75}"/>
                </c:ext>
              </c:extLst>
            </c:dLbl>
            <c:dLbl>
              <c:idx val="1"/>
              <c:layout>
                <c:manualLayout>
                  <c:x val="0.10020702569748013"/>
                  <c:y val="-5.0040000298536211E-2"/>
                </c:manualLayout>
              </c:layout>
              <c:tx>
                <c:rich>
                  <a:bodyPr/>
                  <a:lstStyle/>
                  <a:p>
                    <a:r>
                      <a:rPr lang="en-US"/>
                      <a:t>Mails (21)</a:t>
                    </a:r>
                    <a:br>
                      <a:rPr lang="en-US"/>
                    </a:br>
                    <a:fld id="{006B0349-8027-714B-A26A-FA93D492BD48}"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0B0-7346-8B2C-C958B6A16B75}"/>
                </c:ext>
              </c:extLst>
            </c:dLbl>
            <c:dLbl>
              <c:idx val="2"/>
              <c:layout>
                <c:manualLayout>
                  <c:x val="6.6663509860558384E-2"/>
                  <c:y val="9.1045370751767496E-2"/>
                </c:manualLayout>
              </c:layout>
              <c:tx>
                <c:rich>
                  <a:bodyPr/>
                  <a:lstStyle/>
                  <a:p>
                    <a:r>
                      <a:rPr lang="en-US"/>
                      <a:t>RDV (33)</a:t>
                    </a:r>
                    <a:br>
                      <a:rPr lang="en-US"/>
                    </a:br>
                    <a:fld id="{66670679-1568-074D-BD0E-215DA20A2F87}"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0B0-7346-8B2C-C958B6A16B7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mails'!$M$4:$M$6</c:f>
              <c:numCache>
                <c:formatCode>General</c:formatCode>
                <c:ptCount val="3"/>
                <c:pt idx="0">
                  <c:v>80</c:v>
                </c:pt>
                <c:pt idx="1">
                  <c:v>21</c:v>
                </c:pt>
                <c:pt idx="2">
                  <c:v>33</c:v>
                </c:pt>
              </c:numCache>
            </c:numRef>
          </c:val>
          <c:extLst>
            <c:ext xmlns:c16="http://schemas.microsoft.com/office/drawing/2014/chart" uri="{C3380CC4-5D6E-409C-BE32-E72D297353CC}">
              <c16:uniqueId val="{00000006-E0B0-7346-8B2C-C958B6A16B75}"/>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DECEMBRE</a:t>
            </a:r>
          </a:p>
        </c:rich>
      </c:tx>
      <c:layout>
        <c:manualLayout>
          <c:xMode val="edge"/>
          <c:yMode val="edge"/>
          <c:x val="0.67652777777777784"/>
          <c:y val="5.092592592592592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9.7167601961910655E-2"/>
          <c:y val="0.13980841793932536"/>
          <c:w val="0.62553386019722756"/>
          <c:h val="0.81505574986077201"/>
        </c:manualLayout>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3DA-6548-8B50-14732DE96817}"/>
              </c:ext>
            </c:extLst>
          </c:dPt>
          <c:dPt>
            <c:idx val="1"/>
            <c:bubble3D val="0"/>
            <c:spPr>
              <a:solidFill>
                <a:schemeClr val="accent5">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3DA-6548-8B50-14732DE96817}"/>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3DA-6548-8B50-14732DE96817}"/>
              </c:ext>
            </c:extLst>
          </c:dPt>
          <c:dLbls>
            <c:dLbl>
              <c:idx val="0"/>
              <c:layout>
                <c:manualLayout>
                  <c:x val="-0.20313718045442972"/>
                  <c:y val="-0.13352280905517197"/>
                </c:manualLayout>
              </c:layout>
              <c:tx>
                <c:rich>
                  <a:bodyPr/>
                  <a:lstStyle/>
                  <a:p>
                    <a:r>
                      <a:rPr lang="en-US"/>
                      <a:t>Téléphone (44)</a:t>
                    </a:r>
                    <a:br>
                      <a:rPr lang="en-US"/>
                    </a:br>
                    <a:fld id="{97CFE0D9-4C42-6F44-8A20-454277906FE4}"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DA-6548-8B50-14732DE96817}"/>
                </c:ext>
              </c:extLst>
            </c:dLbl>
            <c:dLbl>
              <c:idx val="1"/>
              <c:layout>
                <c:manualLayout>
                  <c:x val="7.5809375427892789E-2"/>
                  <c:y val="-3.6580281896373107E-2"/>
                </c:manualLayout>
              </c:layout>
              <c:tx>
                <c:rich>
                  <a:bodyPr/>
                  <a:lstStyle/>
                  <a:p>
                    <a:r>
                      <a:rPr lang="en-US"/>
                      <a:t>Mails (13)</a:t>
                    </a:r>
                    <a:br>
                      <a:rPr lang="en-US"/>
                    </a:br>
                    <a:fld id="{10082702-70AE-EF4D-8992-971067831066}"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DA-6548-8B50-14732DE96817}"/>
                </c:ext>
              </c:extLst>
            </c:dLbl>
            <c:dLbl>
              <c:idx val="2"/>
              <c:layout>
                <c:manualLayout>
                  <c:x val="5.370678589567135E-2"/>
                  <c:y val="6.9343565069699284E-2"/>
                </c:manualLayout>
              </c:layout>
              <c:tx>
                <c:rich>
                  <a:bodyPr/>
                  <a:lstStyle/>
                  <a:p>
                    <a:r>
                      <a:rPr lang="en-US"/>
                      <a:t>RDV (12)</a:t>
                    </a:r>
                    <a:br>
                      <a:rPr lang="en-US"/>
                    </a:br>
                    <a:fld id="{220B441F-5EAD-134B-B01E-EF00B1B4F3AC}"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3DA-6548-8B50-14732DE9681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mails'!$N$4:$N$6</c:f>
              <c:numCache>
                <c:formatCode>General</c:formatCode>
                <c:ptCount val="3"/>
                <c:pt idx="0">
                  <c:v>44</c:v>
                </c:pt>
                <c:pt idx="1">
                  <c:v>13</c:v>
                </c:pt>
                <c:pt idx="2">
                  <c:v>12</c:v>
                </c:pt>
              </c:numCache>
            </c:numRef>
          </c:val>
          <c:extLst>
            <c:ext xmlns:c16="http://schemas.microsoft.com/office/drawing/2014/chart" uri="{C3380CC4-5D6E-409C-BE32-E72D297353CC}">
              <c16:uniqueId val="{00000006-63DA-6548-8B50-14732DE96817}"/>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FEVRIER</a:t>
            </a:r>
          </a:p>
        </c:rich>
      </c:tx>
      <c:layout>
        <c:manualLayout>
          <c:xMode val="edge"/>
          <c:yMode val="edge"/>
          <c:x val="0.71782507238339022"/>
          <c:y val="3.526152809024952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646-5244-962A-3A4C2B4AD22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646-5244-962A-3A4C2B4AD22F}"/>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646-5244-962A-3A4C2B4AD22F}"/>
              </c:ext>
            </c:extLst>
          </c:dPt>
          <c:dLbls>
            <c:dLbl>
              <c:idx val="0"/>
              <c:layout>
                <c:manualLayout>
                  <c:x val="-0.11955018633972003"/>
                  <c:y val="-0.27926176844450717"/>
                </c:manualLayout>
              </c:layout>
              <c:tx>
                <c:rich>
                  <a:bodyPr/>
                  <a:lstStyle/>
                  <a:p>
                    <a:r>
                      <a:rPr lang="en-US"/>
                      <a:t>Téléphone (47)</a:t>
                    </a:r>
                    <a:br>
                      <a:rPr lang="en-US"/>
                    </a:br>
                    <a:fld id="{EB2C420D-AF06-1A4C-AE82-66FE773B6A5D}"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46-5244-962A-3A4C2B4AD22F}"/>
                </c:ext>
              </c:extLst>
            </c:dLbl>
            <c:dLbl>
              <c:idx val="1"/>
              <c:layout>
                <c:manualLayout>
                  <c:x val="2.8397760724254935E-2"/>
                  <c:y val="0.12275319892879082"/>
                </c:manualLayout>
              </c:layout>
              <c:tx>
                <c:rich>
                  <a:bodyPr/>
                  <a:lstStyle/>
                  <a:p>
                    <a:r>
                      <a:rPr lang="en-US"/>
                      <a:t>Mails</a:t>
                    </a:r>
                    <a:r>
                      <a:rPr lang="en-US" baseline="0"/>
                      <a:t> (0)</a:t>
                    </a:r>
                    <a:r>
                      <a:rPr lang="en-US"/>
                      <a:t>)</a:t>
                    </a:r>
                    <a:br>
                      <a:rPr lang="en-US"/>
                    </a:br>
                    <a:fld id="{5498CA61-0805-EF40-8709-F9062F5B03B0}"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46-5244-962A-3A4C2B4AD22F}"/>
                </c:ext>
              </c:extLst>
            </c:dLbl>
            <c:dLbl>
              <c:idx val="2"/>
              <c:layout>
                <c:manualLayout>
                  <c:x val="9.0022856262359077E-2"/>
                  <c:y val="1.8328711744635594E-2"/>
                </c:manualLayout>
              </c:layout>
              <c:tx>
                <c:rich>
                  <a:bodyPr/>
                  <a:lstStyle/>
                  <a:p>
                    <a:r>
                      <a:rPr lang="en-US"/>
                      <a:t>RDV (20)</a:t>
                    </a:r>
                    <a:br>
                      <a:rPr lang="en-US"/>
                    </a:br>
                    <a:fld id="{6F4DC5DD-58A2-A54D-B54D-8B0283C53273}"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646-5244-962A-3A4C2B4AD22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mails'!$D$4:$D$6</c:f>
              <c:numCache>
                <c:formatCode>General</c:formatCode>
                <c:ptCount val="3"/>
                <c:pt idx="0">
                  <c:v>47</c:v>
                </c:pt>
                <c:pt idx="1">
                  <c:v>0</c:v>
                </c:pt>
                <c:pt idx="2">
                  <c:v>20</c:v>
                </c:pt>
              </c:numCache>
            </c:numRef>
          </c:val>
          <c:extLst>
            <c:ext xmlns:c16="http://schemas.microsoft.com/office/drawing/2014/chart" uri="{C3380CC4-5D6E-409C-BE32-E72D297353CC}">
              <c16:uniqueId val="{00000006-7646-5244-962A-3A4C2B4AD22F}"/>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MARS</a:t>
            </a:r>
          </a:p>
        </c:rich>
      </c:tx>
      <c:layout>
        <c:manualLayout>
          <c:xMode val="edge"/>
          <c:yMode val="edge"/>
          <c:x val="0.75601967611980425"/>
          <c:y val="3.680659064028687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10294265368912046"/>
          <c:y val="0.15449580912044131"/>
          <c:w val="0.77291121340465252"/>
          <c:h val="0.80501694117524314"/>
        </c:manualLayout>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D4-1E4B-A32B-B494FB9D89C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D4-1E4B-A32B-B494FB9D89CE}"/>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9D4-1E4B-A32B-B494FB9D89CE}"/>
              </c:ext>
            </c:extLst>
          </c:dPt>
          <c:dLbls>
            <c:dLbl>
              <c:idx val="0"/>
              <c:layout>
                <c:manualLayout>
                  <c:x val="-0.17436850039273971"/>
                  <c:y val="-0.21636652513690585"/>
                </c:manualLayout>
              </c:layout>
              <c:tx>
                <c:rich>
                  <a:bodyPr/>
                  <a:lstStyle/>
                  <a:p>
                    <a:r>
                      <a:rPr lang="en-US"/>
                      <a:t>Téléphone (45)</a:t>
                    </a:r>
                    <a:br>
                      <a:rPr lang="en-US"/>
                    </a:br>
                    <a:fld id="{A0E9972C-E6AB-5E4F-B41D-1D248F56ED66}"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D4-1E4B-A32B-B494FB9D89CE}"/>
                </c:ext>
              </c:extLst>
            </c:dLbl>
            <c:dLbl>
              <c:idx val="1"/>
              <c:layout>
                <c:manualLayout>
                  <c:x val="0.10531448901691191"/>
                  <c:y val="-2.6368009682162047E-2"/>
                </c:manualLayout>
              </c:layout>
              <c:tx>
                <c:rich>
                  <a:bodyPr/>
                  <a:lstStyle/>
                  <a:p>
                    <a:r>
                      <a:rPr lang="en-US"/>
                      <a:t>Mails (0)</a:t>
                    </a:r>
                    <a:br>
                      <a:rPr lang="en-US"/>
                    </a:br>
                    <a:fld id="{F6A976A2-47DE-644D-96C2-3F535BA2811D}"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D4-1E4B-A32B-B494FB9D89CE}"/>
                </c:ext>
              </c:extLst>
            </c:dLbl>
            <c:dLbl>
              <c:idx val="2"/>
              <c:layout>
                <c:manualLayout>
                  <c:x val="8.314323476428559E-2"/>
                  <c:y val="-7.6279859969653113E-2"/>
                </c:manualLayout>
              </c:layout>
              <c:tx>
                <c:rich>
                  <a:bodyPr/>
                  <a:lstStyle/>
                  <a:p>
                    <a:r>
                      <a:rPr lang="en-US"/>
                      <a:t>RDV (23)</a:t>
                    </a:r>
                    <a:br>
                      <a:rPr lang="en-US"/>
                    </a:br>
                    <a:fld id="{9B92838C-5EB4-274E-8D21-F99AADDD3EAA}"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9D4-1E4B-A32B-B494FB9D89C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mails'!$E$4:$E$6</c:f>
              <c:numCache>
                <c:formatCode>General</c:formatCode>
                <c:ptCount val="3"/>
                <c:pt idx="0">
                  <c:v>45</c:v>
                </c:pt>
                <c:pt idx="1">
                  <c:v>0</c:v>
                </c:pt>
                <c:pt idx="2">
                  <c:v>23</c:v>
                </c:pt>
              </c:numCache>
            </c:numRef>
          </c:val>
          <c:extLst>
            <c:ext xmlns:c16="http://schemas.microsoft.com/office/drawing/2014/chart" uri="{C3380CC4-5D6E-409C-BE32-E72D297353CC}">
              <c16:uniqueId val="{00000006-A9D4-1E4B-A32B-B494FB9D89CE}"/>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AVRIL</a:t>
            </a:r>
          </a:p>
        </c:rich>
      </c:tx>
      <c:layout>
        <c:manualLayout>
          <c:xMode val="edge"/>
          <c:yMode val="edge"/>
          <c:x val="0.68867879809338217"/>
          <c:y val="2.554744525547445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1209428466533089"/>
          <c:y val="0.12061719619961214"/>
          <c:w val="0.70494108189709204"/>
          <c:h val="0.80016597811096835"/>
        </c:manualLayout>
      </c:layout>
      <c:pieChart>
        <c:varyColors val="1"/>
        <c:ser>
          <c:idx val="0"/>
          <c:order val="0"/>
          <c:spPr>
            <a:solidFill>
              <a:schemeClr val="accent1">
                <a:lumMod val="40000"/>
                <a:lumOff val="60000"/>
              </a:schemeClr>
            </a:solidFill>
          </c:spPr>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371-9D44-8CFA-812094D09A4A}"/>
              </c:ext>
            </c:extLst>
          </c:dPt>
          <c:dPt>
            <c:idx val="1"/>
            <c:bubble3D val="0"/>
            <c:spPr>
              <a:solidFill>
                <a:schemeClr val="accent1">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371-9D44-8CFA-812094D09A4A}"/>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371-9D44-8CFA-812094D09A4A}"/>
              </c:ext>
            </c:extLst>
          </c:dPt>
          <c:dLbls>
            <c:dLbl>
              <c:idx val="0"/>
              <c:layout>
                <c:manualLayout>
                  <c:x val="-0.13008429828624363"/>
                  <c:y val="-0.19908852302553082"/>
                </c:manualLayout>
              </c:layout>
              <c:tx>
                <c:rich>
                  <a:bodyPr/>
                  <a:lstStyle/>
                  <a:p>
                    <a:r>
                      <a:rPr lang="en-US" baseline="0"/>
                      <a:t>Téléphone (29)
</a:t>
                    </a:r>
                    <a:fld id="{CF7212F2-69B1-BE43-8F4A-071D49DA2C66}" type="PERCENTAGE">
                      <a:rPr lang="en-US" baseline="0"/>
                      <a:pPr/>
                      <a:t>[POURCENTAGE]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71-9D44-8CFA-812094D09A4A}"/>
                </c:ext>
              </c:extLst>
            </c:dLbl>
            <c:dLbl>
              <c:idx val="1"/>
              <c:layout>
                <c:manualLayout>
                  <c:x val="-6.9578121296710815E-2"/>
                  <c:y val="1.6225070406345191E-2"/>
                </c:manualLayout>
              </c:layout>
              <c:tx>
                <c:rich>
                  <a:bodyPr/>
                  <a:lstStyle/>
                  <a:p>
                    <a:r>
                      <a:rPr lang="en-US" baseline="0"/>
                      <a:t>Mails (0)
</a:t>
                    </a:r>
                    <a:fld id="{109BB636-7296-1841-B695-9FF6474A44FD}" type="PERCENTAGE">
                      <a:rPr lang="en-US" baseline="0"/>
                      <a:pPr/>
                      <a:t>[POURCENTAGE]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371-9D44-8CFA-812094D09A4A}"/>
                </c:ext>
              </c:extLst>
            </c:dLbl>
            <c:dLbl>
              <c:idx val="2"/>
              <c:layout>
                <c:manualLayout>
                  <c:x val="0.1322596347095468"/>
                  <c:y val="-6.9798564678113535E-3"/>
                </c:manualLayout>
              </c:layout>
              <c:tx>
                <c:rich>
                  <a:bodyPr/>
                  <a:lstStyle/>
                  <a:p>
                    <a:r>
                      <a:rPr lang="en-US" baseline="0"/>
                      <a:t>RDV (14)
</a:t>
                    </a:r>
                    <a:fld id="{877CDAE5-E1C0-8544-B130-6A92B42E5442}" type="PERCENTAGE">
                      <a:rPr lang="en-US" baseline="0"/>
                      <a:pPr/>
                      <a:t>[POURCENTAGE]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371-9D44-8CFA-812094D09A4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mails'!$F$4:$F$6</c:f>
              <c:numCache>
                <c:formatCode>General</c:formatCode>
                <c:ptCount val="3"/>
                <c:pt idx="0">
                  <c:v>29</c:v>
                </c:pt>
                <c:pt idx="1">
                  <c:v>0</c:v>
                </c:pt>
                <c:pt idx="2">
                  <c:v>14</c:v>
                </c:pt>
              </c:numCache>
            </c:numRef>
          </c:val>
          <c:extLst>
            <c:ext xmlns:c16="http://schemas.microsoft.com/office/drawing/2014/chart" uri="{C3380CC4-5D6E-409C-BE32-E72D297353CC}">
              <c16:uniqueId val="{00000006-E371-9D44-8CFA-812094D09A4A}"/>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outerShdw blurRad="50800" dist="50800" dir="5400000" algn="ctr" rotWithShape="0">
        <a:schemeClr val="bg1"/>
      </a:outerShdw>
    </a:effectLst>
  </c:spPr>
  <c:txPr>
    <a:bodyPr/>
    <a:lstStyle/>
    <a:p>
      <a:pPr>
        <a:defRPr/>
      </a:pPr>
      <a:endParaRPr lang="fr-FR"/>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MAI</a:t>
            </a:r>
          </a:p>
        </c:rich>
      </c:tx>
      <c:layout>
        <c:manualLayout>
          <c:xMode val="edge"/>
          <c:yMode val="edge"/>
          <c:x val="0.68719751942771856"/>
          <c:y val="2.166064981949458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12823197264815583"/>
          <c:y val="0.14427812046959837"/>
          <c:w val="0.73695710733526731"/>
          <c:h val="0.80879047158816342"/>
        </c:manualLayout>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E8B-8E49-AEC3-17D74BCF65A3}"/>
              </c:ext>
            </c:extLst>
          </c:dPt>
          <c:dPt>
            <c:idx val="1"/>
            <c:bubble3D val="0"/>
            <c:spPr>
              <a:solidFill>
                <a:schemeClr val="accent1">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E8B-8E49-AEC3-17D74BCF65A3}"/>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E8B-8E49-AEC3-17D74BCF65A3}"/>
              </c:ext>
            </c:extLst>
          </c:dPt>
          <c:dLbls>
            <c:dLbl>
              <c:idx val="0"/>
              <c:layout>
                <c:manualLayout>
                  <c:x val="-0.13324309666854492"/>
                  <c:y val="-0.19063556983087548"/>
                </c:manualLayout>
              </c:layout>
              <c:tx>
                <c:rich>
                  <a:bodyPr/>
                  <a:lstStyle/>
                  <a:p>
                    <a:r>
                      <a:rPr lang="en-US"/>
                      <a:t>Téléphone</a:t>
                    </a:r>
                    <a:r>
                      <a:rPr lang="en-US" baseline="0"/>
                      <a:t> (29)</a:t>
                    </a:r>
                    <a:br>
                      <a:rPr lang="en-US"/>
                    </a:br>
                    <a:fld id="{ECE72398-71CC-3F4D-A0F1-6A6D76260D9A}"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8B-8E49-AEC3-17D74BCF65A3}"/>
                </c:ext>
              </c:extLst>
            </c:dLbl>
            <c:dLbl>
              <c:idx val="1"/>
              <c:layout>
                <c:manualLayout>
                  <c:x val="6.2809552799778817E-2"/>
                  <c:y val="1.1816008182034279E-3"/>
                </c:manualLayout>
              </c:layout>
              <c:tx>
                <c:rich>
                  <a:bodyPr/>
                  <a:lstStyle/>
                  <a:p>
                    <a:r>
                      <a:rPr lang="en-US"/>
                      <a:t>Mails (5)</a:t>
                    </a:r>
                    <a:br>
                      <a:rPr lang="en-US"/>
                    </a:br>
                    <a:fld id="{C5BB513E-AB5B-FD4A-9908-E8BCDB11B820}"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E8B-8E49-AEC3-17D74BCF65A3}"/>
                </c:ext>
              </c:extLst>
            </c:dLbl>
            <c:dLbl>
              <c:idx val="2"/>
              <c:layout>
                <c:manualLayout>
                  <c:x val="4.868247923222295E-2"/>
                  <c:y val="3.9510160936702947E-2"/>
                </c:manualLayout>
              </c:layout>
              <c:tx>
                <c:rich>
                  <a:bodyPr/>
                  <a:lstStyle/>
                  <a:p>
                    <a:r>
                      <a:rPr lang="en-US"/>
                      <a:t>RDV (12)</a:t>
                    </a:r>
                    <a:br>
                      <a:rPr lang="en-US"/>
                    </a:br>
                    <a:fld id="{03559F9B-0348-4B43-9A7A-47297873D292}"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E8B-8E49-AEC3-17D74BCF65A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mails'!$G$4:$G$6</c:f>
              <c:numCache>
                <c:formatCode>General</c:formatCode>
                <c:ptCount val="3"/>
                <c:pt idx="0">
                  <c:v>29</c:v>
                </c:pt>
                <c:pt idx="1">
                  <c:v>5</c:v>
                </c:pt>
                <c:pt idx="2">
                  <c:v>12</c:v>
                </c:pt>
              </c:numCache>
            </c:numRef>
          </c:val>
          <c:extLst>
            <c:ext xmlns:c16="http://schemas.microsoft.com/office/drawing/2014/chart" uri="{C3380CC4-5D6E-409C-BE32-E72D297353CC}">
              <c16:uniqueId val="{00000006-6E8B-8E49-AEC3-17D74BCF65A3}"/>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JUIN</a:t>
            </a:r>
          </a:p>
        </c:rich>
      </c:tx>
      <c:layout>
        <c:manualLayout>
          <c:xMode val="edge"/>
          <c:yMode val="edge"/>
          <c:x val="0.61479961639410463"/>
          <c:y val="2.169981916817359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0C2-8D40-9F42-7439C5DFB0D7}"/>
              </c:ext>
            </c:extLst>
          </c:dPt>
          <c:dPt>
            <c:idx val="1"/>
            <c:bubble3D val="0"/>
            <c:spPr>
              <a:solidFill>
                <a:schemeClr val="accent5">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0C2-8D40-9F42-7439C5DFB0D7}"/>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0C2-8D40-9F42-7439C5DFB0D7}"/>
              </c:ext>
            </c:extLst>
          </c:dPt>
          <c:dLbls>
            <c:dLbl>
              <c:idx val="0"/>
              <c:layout>
                <c:manualLayout>
                  <c:x val="-0.14271036936064849"/>
                  <c:y val="-0.14303837592043547"/>
                </c:manualLayout>
              </c:layout>
              <c:tx>
                <c:rich>
                  <a:bodyPr/>
                  <a:lstStyle/>
                  <a:p>
                    <a:r>
                      <a:rPr lang="en-US"/>
                      <a:t>Téléphone</a:t>
                    </a:r>
                    <a:r>
                      <a:rPr lang="en-US" baseline="0"/>
                      <a:t> </a:t>
                    </a:r>
                  </a:p>
                  <a:p>
                    <a:r>
                      <a:rPr lang="en-US" baseline="0"/>
                      <a:t>(50)</a:t>
                    </a:r>
                    <a:br>
                      <a:rPr lang="en-US"/>
                    </a:br>
                    <a:fld id="{AFEE9846-094A-7848-862A-6C867F23D263}"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C2-8D40-9F42-7439C5DFB0D7}"/>
                </c:ext>
              </c:extLst>
            </c:dLbl>
            <c:dLbl>
              <c:idx val="1"/>
              <c:layout>
                <c:manualLayout>
                  <c:x val="6.1581371667406973E-2"/>
                  <c:y val="-3.494519403735985E-2"/>
                </c:manualLayout>
              </c:layout>
              <c:tx>
                <c:rich>
                  <a:bodyPr/>
                  <a:lstStyle/>
                  <a:p>
                    <a:r>
                      <a:rPr lang="en-US"/>
                      <a:t>Mails (13)</a:t>
                    </a:r>
                    <a:br>
                      <a:rPr lang="en-US"/>
                    </a:br>
                    <a:fld id="{42AADC36-0EBB-9B4C-972C-75C22ABCAEBC}"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C2-8D40-9F42-7439C5DFB0D7}"/>
                </c:ext>
              </c:extLst>
            </c:dLbl>
            <c:dLbl>
              <c:idx val="2"/>
              <c:layout>
                <c:manualLayout>
                  <c:x val="3.9787544208954022E-2"/>
                  <c:y val="4.0313565212174093E-2"/>
                </c:manualLayout>
              </c:layout>
              <c:tx>
                <c:rich>
                  <a:bodyPr/>
                  <a:lstStyle/>
                  <a:p>
                    <a:r>
                      <a:rPr lang="en-US"/>
                      <a:t>RDV (19)</a:t>
                    </a:r>
                    <a:br>
                      <a:rPr lang="en-US"/>
                    </a:br>
                    <a:fld id="{CBF50A7F-B59D-CA4B-A4A4-06A552EBDD32}"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C2-8D40-9F42-7439C5DFB0D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mails'!$H$4:$H$6</c:f>
              <c:numCache>
                <c:formatCode>General</c:formatCode>
                <c:ptCount val="3"/>
                <c:pt idx="0">
                  <c:v>50</c:v>
                </c:pt>
                <c:pt idx="1">
                  <c:v>13</c:v>
                </c:pt>
                <c:pt idx="2">
                  <c:v>19</c:v>
                </c:pt>
              </c:numCache>
            </c:numRef>
          </c:val>
          <c:extLst>
            <c:ext xmlns:c16="http://schemas.microsoft.com/office/drawing/2014/chart" uri="{C3380CC4-5D6E-409C-BE32-E72D297353CC}">
              <c16:uniqueId val="{00000006-F0C2-8D40-9F42-7439C5DFB0D7}"/>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AOUT</a:t>
            </a:r>
          </a:p>
        </c:rich>
      </c:tx>
      <c:layout>
        <c:manualLayout>
          <c:xMode val="edge"/>
          <c:yMode val="edge"/>
          <c:x val="0.774872417896457"/>
          <c:y val="3.269613533396684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D3D-154D-BA19-562DCC9D6580}"/>
              </c:ext>
            </c:extLst>
          </c:dPt>
          <c:dPt>
            <c:idx val="1"/>
            <c:bubble3D val="0"/>
            <c:spPr>
              <a:solidFill>
                <a:schemeClr val="accent1">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D3D-154D-BA19-562DCC9D6580}"/>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D3D-154D-BA19-562DCC9D6580}"/>
              </c:ext>
            </c:extLst>
          </c:dPt>
          <c:dLbls>
            <c:dLbl>
              <c:idx val="0"/>
              <c:layout>
                <c:manualLayout>
                  <c:x val="-0.17630686756695296"/>
                  <c:y val="-0.32735627933911327"/>
                </c:manualLayout>
              </c:layout>
              <c:tx>
                <c:rich>
                  <a:bodyPr/>
                  <a:lstStyle/>
                  <a:p>
                    <a:r>
                      <a:rPr lang="en-US"/>
                      <a:t>Téléphone (63)</a:t>
                    </a:r>
                    <a:br>
                      <a:rPr lang="en-US"/>
                    </a:br>
                    <a:fld id="{1ED331E3-CF9D-D146-82F6-4358D694215B}"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3D-154D-BA19-562DCC9D6580}"/>
                </c:ext>
              </c:extLst>
            </c:dLbl>
            <c:dLbl>
              <c:idx val="1"/>
              <c:layout>
                <c:manualLayout>
                  <c:x val="5.9708264011607851E-2"/>
                  <c:y val="4.9235844923978714E-2"/>
                </c:manualLayout>
              </c:layout>
              <c:tx>
                <c:rich>
                  <a:bodyPr/>
                  <a:lstStyle/>
                  <a:p>
                    <a:r>
                      <a:rPr lang="en-US"/>
                      <a:t>Mails (12)</a:t>
                    </a:r>
                    <a:br>
                      <a:rPr lang="en-US"/>
                    </a:br>
                    <a:fld id="{E5F5D9B8-F4BB-F84C-83BB-2E734DBADAD4}"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3D-154D-BA19-562DCC9D6580}"/>
                </c:ext>
              </c:extLst>
            </c:dLbl>
            <c:dLbl>
              <c:idx val="2"/>
              <c:layout>
                <c:manualLayout>
                  <c:x val="3.846892966472279E-2"/>
                  <c:y val="1.57928667531455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US"/>
                      <a:t>RDV (10)</a:t>
                    </a:r>
                    <a:br>
                      <a:rPr lang="en-US"/>
                    </a:br>
                    <a:fld id="{104B0DCD-08E0-8D4B-8EA0-5CBC174E9949}" type="PERCENTAGE">
                      <a:rPr lang="en-US"/>
                      <a:pPr>
                        <a:defRPr/>
                      </a:pPr>
                      <a:t>[POURCENTAGE]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15:layout>
                    <c:manualLayout>
                      <c:w val="0.19793612743718145"/>
                      <c:h val="0.12699543352304529"/>
                    </c:manualLayout>
                  </c15:layout>
                  <c15:dlblFieldTable/>
                  <c15:showDataLabelsRange val="0"/>
                </c:ext>
                <c:ext xmlns:c16="http://schemas.microsoft.com/office/drawing/2014/chart" uri="{C3380CC4-5D6E-409C-BE32-E72D297353CC}">
                  <c16:uniqueId val="{00000005-AD3D-154D-BA19-562DCC9D658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mails'!$J$4:$J$6</c:f>
              <c:numCache>
                <c:formatCode>General</c:formatCode>
                <c:ptCount val="3"/>
                <c:pt idx="0">
                  <c:v>63</c:v>
                </c:pt>
                <c:pt idx="1">
                  <c:v>12</c:v>
                </c:pt>
                <c:pt idx="2">
                  <c:v>10</c:v>
                </c:pt>
              </c:numCache>
            </c:numRef>
          </c:val>
          <c:extLst>
            <c:ext xmlns:c16="http://schemas.microsoft.com/office/drawing/2014/chart" uri="{C3380CC4-5D6E-409C-BE32-E72D297353CC}">
              <c16:uniqueId val="{00000006-AD3D-154D-BA19-562DCC9D6580}"/>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JUILLET</a:t>
            </a:r>
          </a:p>
        </c:rich>
      </c:tx>
      <c:layout>
        <c:manualLayout>
          <c:xMode val="edge"/>
          <c:yMode val="edge"/>
          <c:x val="0.72691604450153113"/>
          <c:y val="2.499787700819559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0B9-1045-BCF8-4A78593C92CD}"/>
              </c:ext>
            </c:extLst>
          </c:dPt>
          <c:dPt>
            <c:idx val="1"/>
            <c:bubble3D val="0"/>
            <c:spPr>
              <a:solidFill>
                <a:schemeClr val="accent1">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0B9-1045-BCF8-4A78593C92CD}"/>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0B9-1045-BCF8-4A78593C92CD}"/>
              </c:ext>
            </c:extLst>
          </c:dPt>
          <c:dLbls>
            <c:dLbl>
              <c:idx val="0"/>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US"/>
                      <a:t>Téléphone (59)</a:t>
                    </a:r>
                    <a:br>
                      <a:rPr lang="en-US"/>
                    </a:br>
                    <a:fld id="{DA659E5C-DBB4-414F-B886-3A6618DB4DCF}" type="PERCENTAGE">
                      <a:rPr lang="en-US"/>
                      <a:pPr>
                        <a:defRPr/>
                      </a:pPr>
                      <a:t>[POURCENTAGE]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extLst>
                <c:ext xmlns:c15="http://schemas.microsoft.com/office/drawing/2012/chart" uri="{CE6537A1-D6FC-4f65-9D91-7224C49458BB}">
                  <c15:layout>
                    <c:manualLayout>
                      <c:w val="0.22914357863314838"/>
                      <c:h val="0.18463051026480268"/>
                    </c:manualLayout>
                  </c15:layout>
                  <c15:dlblFieldTable/>
                  <c15:showDataLabelsRange val="0"/>
                </c:ext>
                <c:ext xmlns:c16="http://schemas.microsoft.com/office/drawing/2014/chart" uri="{C3380CC4-5D6E-409C-BE32-E72D297353CC}">
                  <c16:uniqueId val="{00000001-30B9-1045-BCF8-4A78593C92CD}"/>
                </c:ext>
              </c:extLst>
            </c:dLbl>
            <c:dLbl>
              <c:idx val="1"/>
              <c:layout>
                <c:manualLayout>
                  <c:x val="0.14150101698724654"/>
                  <c:y val="5.898357570404518E-2"/>
                </c:manualLayout>
              </c:layout>
              <c:tx>
                <c:rich>
                  <a:bodyPr/>
                  <a:lstStyle/>
                  <a:p>
                    <a:r>
                      <a:rPr lang="en-US"/>
                      <a:t>Mails (35)</a:t>
                    </a:r>
                    <a:br>
                      <a:rPr lang="en-US"/>
                    </a:br>
                    <a:fld id="{E5FDC2E1-35A4-9844-AB66-C7388BEA0BEB}"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0B9-1045-BCF8-4A78593C92CD}"/>
                </c:ext>
              </c:extLst>
            </c:dLbl>
            <c:dLbl>
              <c:idx val="2"/>
              <c:layout>
                <c:manualLayout>
                  <c:x val="-2.7192577861509169E-2"/>
                  <c:y val="-5.0381797167132749E-3"/>
                </c:manualLayout>
              </c:layout>
              <c:tx>
                <c:rich>
                  <a:bodyPr/>
                  <a:lstStyle/>
                  <a:p>
                    <a:r>
                      <a:rPr lang="en-US"/>
                      <a:t>RDV (11)</a:t>
                    </a:r>
                    <a:br>
                      <a:rPr lang="en-US"/>
                    </a:br>
                    <a:fld id="{47B5CCF8-444B-7447-8BC6-0A613BBB1CDC}"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0B9-1045-BCF8-4A78593C92C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mails'!$I$4:$I$6</c:f>
              <c:numCache>
                <c:formatCode>General</c:formatCode>
                <c:ptCount val="3"/>
                <c:pt idx="0">
                  <c:v>59</c:v>
                </c:pt>
                <c:pt idx="1">
                  <c:v>35</c:v>
                </c:pt>
                <c:pt idx="2">
                  <c:v>11</c:v>
                </c:pt>
              </c:numCache>
            </c:numRef>
          </c:val>
          <c:extLst>
            <c:ext xmlns:c16="http://schemas.microsoft.com/office/drawing/2014/chart" uri="{C3380CC4-5D6E-409C-BE32-E72D297353CC}">
              <c16:uniqueId val="{00000006-30B9-1045-BCF8-4A78593C92C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SEPTEMBRE</a:t>
            </a:r>
          </a:p>
        </c:rich>
      </c:tx>
      <c:layout>
        <c:manualLayout>
          <c:xMode val="edge"/>
          <c:yMode val="edge"/>
          <c:x val="0.66523537223820906"/>
          <c:y val="3.327172872392295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13979989271187834"/>
          <c:y val="0.14357448025646544"/>
          <c:w val="0.73264243510297689"/>
          <c:h val="0.81880031899275429"/>
        </c:manualLayout>
      </c:layout>
      <c:pie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A61-6249-81C3-E61BC5225721}"/>
              </c:ext>
            </c:extLst>
          </c:dPt>
          <c:dPt>
            <c:idx val="1"/>
            <c:bubble3D val="0"/>
            <c:spPr>
              <a:solidFill>
                <a:schemeClr val="accent5">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A61-6249-81C3-E61BC5225721}"/>
              </c:ext>
            </c:extLst>
          </c:dPt>
          <c:dPt>
            <c:idx val="2"/>
            <c:bubble3D val="0"/>
            <c:spPr>
              <a:solidFill>
                <a:schemeClr val="accent2">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A61-6249-81C3-E61BC5225721}"/>
              </c:ext>
            </c:extLst>
          </c:dPt>
          <c:dLbls>
            <c:dLbl>
              <c:idx val="0"/>
              <c:layout>
                <c:manualLayout>
                  <c:x val="-0.15199914229482084"/>
                  <c:y val="-0.27318454758845362"/>
                </c:manualLayout>
              </c:layout>
              <c:tx>
                <c:rich>
                  <a:bodyPr/>
                  <a:lstStyle/>
                  <a:p>
                    <a:r>
                      <a:rPr lang="en-US"/>
                      <a:t>Téléphone (67)</a:t>
                    </a:r>
                    <a:br>
                      <a:rPr lang="en-US"/>
                    </a:br>
                    <a:fld id="{698DA27E-FF1D-8248-B35A-8F64F2FB79B6}"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61-6249-81C3-E61BC5225721}"/>
                </c:ext>
              </c:extLst>
            </c:dLbl>
            <c:dLbl>
              <c:idx val="1"/>
              <c:layout>
                <c:manualLayout>
                  <c:x val="6.3330295627490471E-2"/>
                  <c:y val="-1.7877806554969254E-2"/>
                </c:manualLayout>
              </c:layout>
              <c:tx>
                <c:rich>
                  <a:bodyPr/>
                  <a:lstStyle/>
                  <a:p>
                    <a:r>
                      <a:rPr lang="en-US" dirty="0"/>
                      <a:t>Mails (13)</a:t>
                    </a:r>
                    <a:br>
                      <a:rPr lang="en-US" dirty="0"/>
                    </a:br>
                    <a:fld id="{853EC8E3-635C-2848-9B4C-95594F08A525}" type="PERCENTAGE">
                      <a:rPr lang="en-US"/>
                      <a:pPr/>
                      <a:t>[POURCENTAGE]</a:t>
                    </a:fld>
                    <a:endParaRPr lang="en-US" dirty="0"/>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61-6249-81C3-E61BC5225721}"/>
                </c:ext>
              </c:extLst>
            </c:dLbl>
            <c:dLbl>
              <c:idx val="2"/>
              <c:layout>
                <c:manualLayout>
                  <c:x val="3.655457787375907E-2"/>
                  <c:y val="4.9151223895347235E-2"/>
                </c:manualLayout>
              </c:layout>
              <c:tx>
                <c:rich>
                  <a:bodyPr/>
                  <a:lstStyle/>
                  <a:p>
                    <a:r>
                      <a:rPr lang="en-US"/>
                      <a:t>RDV (19)</a:t>
                    </a:r>
                    <a:br>
                      <a:rPr lang="en-US"/>
                    </a:br>
                    <a:fld id="{A67B14F3-9C23-7347-800A-766019EA8AFC}" type="PERCENTAGE">
                      <a:rPr lang="en-US"/>
                      <a:pPr/>
                      <a:t>[POURCENTAGE]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61-6249-81C3-E61BC522572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'stats pour RDV, appels et mails'!$K$4:$K$6</c:f>
              <c:numCache>
                <c:formatCode>General</c:formatCode>
                <c:ptCount val="3"/>
                <c:pt idx="0">
                  <c:v>67</c:v>
                </c:pt>
                <c:pt idx="1">
                  <c:v>13</c:v>
                </c:pt>
                <c:pt idx="2">
                  <c:v>19</c:v>
                </c:pt>
              </c:numCache>
            </c:numRef>
          </c:val>
          <c:extLst>
            <c:ext xmlns:c16="http://schemas.microsoft.com/office/drawing/2014/chart" uri="{C3380CC4-5D6E-409C-BE32-E72D297353CC}">
              <c16:uniqueId val="{00000006-DA61-6249-81C3-E61BC5225721}"/>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0.72746</cdr:x>
      <cdr:y>0.8523</cdr:y>
    </cdr:from>
    <cdr:to>
      <cdr:x>1</cdr:x>
      <cdr:y>0.95835</cdr:y>
    </cdr:to>
    <cdr:sp macro="" textlink="">
      <cdr:nvSpPr>
        <cdr:cNvPr id="2" name="ZoneTexte 1">
          <a:extLst xmlns:a="http://schemas.openxmlformats.org/drawingml/2006/main">
            <a:ext uri="{FF2B5EF4-FFF2-40B4-BE49-F238E27FC236}">
              <a16:creationId xmlns:a16="http://schemas.microsoft.com/office/drawing/2014/main" id="{AEA9E6DF-D7BE-8403-4954-BED029BBFBAC}"/>
            </a:ext>
          </a:extLst>
        </cdr:cNvPr>
        <cdr:cNvSpPr txBox="1"/>
      </cdr:nvSpPr>
      <cdr:spPr>
        <a:xfrm xmlns:a="http://schemas.openxmlformats.org/drawingml/2006/main">
          <a:off x="2407754" y="2224149"/>
          <a:ext cx="902061" cy="2767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a:t>TOTAL : 67</a:t>
          </a:r>
        </a:p>
        <a:p xmlns:a="http://schemas.openxmlformats.org/drawingml/2006/main">
          <a:endParaRPr lang="fr-FR"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0.7592</cdr:x>
      <cdr:y>0.73723</cdr:y>
    </cdr:from>
    <cdr:to>
      <cdr:x>1</cdr:x>
      <cdr:y>1</cdr:y>
    </cdr:to>
    <cdr:sp macro="" textlink="">
      <cdr:nvSpPr>
        <cdr:cNvPr id="2" name="ZoneTexte 1">
          <a:extLst xmlns:a="http://schemas.openxmlformats.org/drawingml/2006/main">
            <a:ext uri="{FF2B5EF4-FFF2-40B4-BE49-F238E27FC236}">
              <a16:creationId xmlns:a16="http://schemas.microsoft.com/office/drawing/2014/main" id="{24D6A4C5-AAC2-F830-4629-28B064480FDC}"/>
            </a:ext>
          </a:extLst>
        </cdr:cNvPr>
        <cdr:cNvSpPr txBox="1"/>
      </cdr:nvSpPr>
      <cdr:spPr>
        <a:xfrm xmlns:a="http://schemas.openxmlformats.org/drawingml/2006/main">
          <a:off x="3352800" y="3225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0.74247</cdr:x>
      <cdr:y>0.88686</cdr:y>
    </cdr:from>
    <cdr:to>
      <cdr:x>0.97993</cdr:x>
      <cdr:y>1</cdr:y>
    </cdr:to>
    <cdr:sp macro="" textlink="">
      <cdr:nvSpPr>
        <cdr:cNvPr id="3" name="ZoneTexte 2">
          <a:extLst xmlns:a="http://schemas.openxmlformats.org/drawingml/2006/main">
            <a:ext uri="{FF2B5EF4-FFF2-40B4-BE49-F238E27FC236}">
              <a16:creationId xmlns:a16="http://schemas.microsoft.com/office/drawing/2014/main" id="{CA684F9C-84A7-CE90-CCA7-57AE38E9E0F9}"/>
            </a:ext>
          </a:extLst>
        </cdr:cNvPr>
        <cdr:cNvSpPr txBox="1"/>
      </cdr:nvSpPr>
      <cdr:spPr>
        <a:xfrm xmlns:a="http://schemas.openxmlformats.org/drawingml/2006/main">
          <a:off x="2819400" y="3086100"/>
          <a:ext cx="901700" cy="393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1"/>
            <a:t>TOTAL : 43</a:t>
          </a:r>
        </a:p>
      </cdr:txBody>
    </cdr:sp>
  </cdr:relSizeAnchor>
</c:userShapes>
</file>

<file path=ppt/drawings/drawing3.xml><?xml version="1.0" encoding="utf-8"?>
<c:userShapes xmlns:c="http://schemas.openxmlformats.org/drawingml/2006/chart">
  <cdr:relSizeAnchor xmlns:cdr="http://schemas.openxmlformats.org/drawingml/2006/chartDrawing">
    <cdr:from>
      <cdr:x>0.72966</cdr:x>
      <cdr:y>0.87553</cdr:y>
    </cdr:from>
    <cdr:to>
      <cdr:x>0.99336</cdr:x>
      <cdr:y>1</cdr:y>
    </cdr:to>
    <cdr:sp macro="" textlink="">
      <cdr:nvSpPr>
        <cdr:cNvPr id="2" name="ZoneTexte 1">
          <a:extLst xmlns:a="http://schemas.openxmlformats.org/drawingml/2006/main">
            <a:ext uri="{FF2B5EF4-FFF2-40B4-BE49-F238E27FC236}">
              <a16:creationId xmlns:a16="http://schemas.microsoft.com/office/drawing/2014/main" id="{90A56187-2602-4061-9149-61D03BF10A44}"/>
            </a:ext>
          </a:extLst>
        </cdr:cNvPr>
        <cdr:cNvSpPr txBox="1"/>
      </cdr:nvSpPr>
      <cdr:spPr>
        <a:xfrm xmlns:a="http://schemas.openxmlformats.org/drawingml/2006/main">
          <a:off x="2415045" y="2425198"/>
          <a:ext cx="872794" cy="3447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a:t>TOTAL : 46</a:t>
          </a:r>
        </a:p>
      </cdr:txBody>
    </cdr:sp>
  </cdr:relSizeAnchor>
</c:userShapes>
</file>

<file path=ppt/drawings/drawing4.xml><?xml version="1.0" encoding="utf-8"?>
<c:userShapes xmlns:c="http://schemas.openxmlformats.org/drawingml/2006/chart">
  <cdr:relSizeAnchor xmlns:cdr="http://schemas.openxmlformats.org/drawingml/2006/chartDrawing">
    <cdr:from>
      <cdr:x>0.73559</cdr:x>
      <cdr:y>0.89655</cdr:y>
    </cdr:from>
    <cdr:to>
      <cdr:x>0.97966</cdr:x>
      <cdr:y>0.97822</cdr:y>
    </cdr:to>
    <cdr:sp macro="" textlink="">
      <cdr:nvSpPr>
        <cdr:cNvPr id="2" name="ZoneTexte 1">
          <a:extLst xmlns:a="http://schemas.openxmlformats.org/drawingml/2006/main">
            <a:ext uri="{FF2B5EF4-FFF2-40B4-BE49-F238E27FC236}">
              <a16:creationId xmlns:a16="http://schemas.microsoft.com/office/drawing/2014/main" id="{90A56187-2602-4061-9149-61D03BF10A44}"/>
            </a:ext>
          </a:extLst>
        </cdr:cNvPr>
        <cdr:cNvSpPr txBox="1"/>
      </cdr:nvSpPr>
      <cdr:spPr>
        <a:xfrm xmlns:a="http://schemas.openxmlformats.org/drawingml/2006/main">
          <a:off x="2755900" y="3136900"/>
          <a:ext cx="914400"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a:t>TOTAL : 82</a:t>
          </a:r>
        </a:p>
      </cdr:txBody>
    </cdr:sp>
  </cdr:relSizeAnchor>
</c:userShapes>
</file>

<file path=ppt/drawings/drawing5.xml><?xml version="1.0" encoding="utf-8"?>
<c:userShapes xmlns:c="http://schemas.openxmlformats.org/drawingml/2006/chart">
  <cdr:relSizeAnchor xmlns:cdr="http://schemas.openxmlformats.org/drawingml/2006/chartDrawing">
    <cdr:from>
      <cdr:x>0.71746</cdr:x>
      <cdr:y>0.8616</cdr:y>
    </cdr:from>
    <cdr:to>
      <cdr:x>0.97645</cdr:x>
      <cdr:y>1</cdr:y>
    </cdr:to>
    <cdr:sp macro="" textlink="">
      <cdr:nvSpPr>
        <cdr:cNvPr id="2" name="ZoneTexte 1">
          <a:extLst xmlns:a="http://schemas.openxmlformats.org/drawingml/2006/main">
            <a:ext uri="{FF2B5EF4-FFF2-40B4-BE49-F238E27FC236}">
              <a16:creationId xmlns:a16="http://schemas.microsoft.com/office/drawing/2014/main" id="{7621E49C-3703-521D-5123-DAC5D7C7ADFA}"/>
            </a:ext>
          </a:extLst>
        </cdr:cNvPr>
        <cdr:cNvSpPr txBox="1"/>
      </cdr:nvSpPr>
      <cdr:spPr>
        <a:xfrm xmlns:a="http://schemas.openxmlformats.org/drawingml/2006/main">
          <a:off x="2353904" y="2346320"/>
          <a:ext cx="849702" cy="376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1" dirty="0"/>
            <a:t>TOTAL</a:t>
          </a:r>
          <a:r>
            <a:rPr lang="fr-FR" sz="1100" b="1" baseline="0" dirty="0"/>
            <a:t> : 84</a:t>
          </a:r>
          <a:endParaRPr lang="fr-FR" sz="1100" b="1" dirty="0"/>
        </a:p>
      </cdr:txBody>
    </cdr:sp>
  </cdr:relSizeAnchor>
  <cdr:relSizeAnchor xmlns:cdr="http://schemas.openxmlformats.org/drawingml/2006/chartDrawing">
    <cdr:from>
      <cdr:x>0.01131</cdr:x>
      <cdr:y>0.01453</cdr:y>
    </cdr:from>
    <cdr:to>
      <cdr:x>0.21656</cdr:x>
      <cdr:y>0.12266</cdr:y>
    </cdr:to>
    <cdr:sp macro="" textlink="">
      <cdr:nvSpPr>
        <cdr:cNvPr id="3" name="ZoneTexte 1">
          <a:extLst xmlns:a="http://schemas.openxmlformats.org/drawingml/2006/main">
            <a:ext uri="{FF2B5EF4-FFF2-40B4-BE49-F238E27FC236}">
              <a16:creationId xmlns:a16="http://schemas.microsoft.com/office/drawing/2014/main" id="{676AA130-2701-166D-2385-6E75A74696B3}"/>
            </a:ext>
          </a:extLst>
        </cdr:cNvPr>
        <cdr:cNvSpPr txBox="1"/>
      </cdr:nvSpPr>
      <cdr:spPr>
        <a:xfrm xmlns:a="http://schemas.openxmlformats.org/drawingml/2006/main">
          <a:off x="50800" y="50800"/>
          <a:ext cx="922267" cy="3780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fr-FR" sz="1100" b="1"/>
        </a:p>
      </cdr:txBody>
    </cdr:sp>
  </cdr:relSizeAnchor>
  <cdr:relSizeAnchor xmlns:cdr="http://schemas.openxmlformats.org/drawingml/2006/chartDrawing">
    <cdr:from>
      <cdr:x>0.01131</cdr:x>
      <cdr:y>0.01453</cdr:y>
    </cdr:from>
    <cdr:to>
      <cdr:x>0.21656</cdr:x>
      <cdr:y>0.12266</cdr:y>
    </cdr:to>
    <cdr:sp macro="" textlink="">
      <cdr:nvSpPr>
        <cdr:cNvPr id="4" name="ZoneTexte 1">
          <a:extLst xmlns:a="http://schemas.openxmlformats.org/drawingml/2006/main">
            <a:ext uri="{FF2B5EF4-FFF2-40B4-BE49-F238E27FC236}">
              <a16:creationId xmlns:a16="http://schemas.microsoft.com/office/drawing/2014/main" id="{59FA96A1-6F83-3803-AEA1-86482A4BF0EE}"/>
            </a:ext>
          </a:extLst>
        </cdr:cNvPr>
        <cdr:cNvSpPr txBox="1"/>
      </cdr:nvSpPr>
      <cdr:spPr>
        <a:xfrm xmlns:a="http://schemas.openxmlformats.org/drawingml/2006/main">
          <a:off x="50800" y="50800"/>
          <a:ext cx="922267" cy="3780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baseline="0"/>
            <a:t> </a:t>
          </a:r>
          <a:endParaRPr lang="fr-FR" sz="1100" b="1"/>
        </a:p>
      </cdr:txBody>
    </cdr:sp>
  </cdr:relSizeAnchor>
</c:userShapes>
</file>

<file path=ppt/drawings/drawing6.xml><?xml version="1.0" encoding="utf-8"?>
<c:userShapes xmlns:c="http://schemas.openxmlformats.org/drawingml/2006/chart">
  <cdr:relSizeAnchor xmlns:cdr="http://schemas.openxmlformats.org/drawingml/2006/chartDrawing">
    <cdr:from>
      <cdr:x>0.7156</cdr:x>
      <cdr:y>0.89797</cdr:y>
    </cdr:from>
    <cdr:to>
      <cdr:x>0.9731</cdr:x>
      <cdr:y>0.98299</cdr:y>
    </cdr:to>
    <cdr:sp macro="" textlink="">
      <cdr:nvSpPr>
        <cdr:cNvPr id="2" name="ZoneTexte 1">
          <a:extLst xmlns:a="http://schemas.openxmlformats.org/drawingml/2006/main">
            <a:ext uri="{FF2B5EF4-FFF2-40B4-BE49-F238E27FC236}">
              <a16:creationId xmlns:a16="http://schemas.microsoft.com/office/drawing/2014/main" id="{30556827-A002-CFB4-8E81-B309A6E8BD9D}"/>
            </a:ext>
          </a:extLst>
        </cdr:cNvPr>
        <cdr:cNvSpPr txBox="1"/>
      </cdr:nvSpPr>
      <cdr:spPr>
        <a:xfrm xmlns:a="http://schemas.openxmlformats.org/drawingml/2006/main">
          <a:off x="2815167" y="3193445"/>
          <a:ext cx="1012976" cy="302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1" dirty="0"/>
            <a:t>TOTAL : 105</a:t>
          </a:r>
        </a:p>
      </cdr:txBody>
    </cdr:sp>
  </cdr:relSizeAnchor>
</c:userShapes>
</file>

<file path=ppt/drawings/drawing7.xml><?xml version="1.0" encoding="utf-8"?>
<c:userShapes xmlns:c="http://schemas.openxmlformats.org/drawingml/2006/chart">
  <cdr:relSizeAnchor xmlns:cdr="http://schemas.openxmlformats.org/drawingml/2006/chartDrawing">
    <cdr:from>
      <cdr:x>0.76087</cdr:x>
      <cdr:y>0.89939</cdr:y>
    </cdr:from>
    <cdr:to>
      <cdr:x>1</cdr:x>
      <cdr:y>0.97988</cdr:y>
    </cdr:to>
    <cdr:sp macro="" textlink="">
      <cdr:nvSpPr>
        <cdr:cNvPr id="2" name="ZoneTexte 1">
          <a:extLst xmlns:a="http://schemas.openxmlformats.org/drawingml/2006/main">
            <a:ext uri="{FF2B5EF4-FFF2-40B4-BE49-F238E27FC236}">
              <a16:creationId xmlns:a16="http://schemas.microsoft.com/office/drawing/2014/main" id="{C87B92FE-390B-C7E9-D5A6-1AE86832DDC2}"/>
            </a:ext>
          </a:extLst>
        </cdr:cNvPr>
        <cdr:cNvSpPr txBox="1"/>
      </cdr:nvSpPr>
      <cdr:spPr>
        <a:xfrm xmlns:a="http://schemas.openxmlformats.org/drawingml/2006/main">
          <a:off x="3355595" y="3089729"/>
          <a:ext cx="1054632" cy="2765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a:t>TOTAL : 99</a:t>
          </a:r>
        </a:p>
      </cdr:txBody>
    </cdr:sp>
  </cdr:relSizeAnchor>
</c:userShapes>
</file>

<file path=ppt/drawings/drawing8.xml><?xml version="1.0" encoding="utf-8"?>
<c:userShapes xmlns:c="http://schemas.openxmlformats.org/drawingml/2006/chart">
  <cdr:relSizeAnchor xmlns:cdr="http://schemas.openxmlformats.org/drawingml/2006/chartDrawing">
    <cdr:from>
      <cdr:x>0.74448</cdr:x>
      <cdr:y>0.87294</cdr:y>
    </cdr:from>
    <cdr:to>
      <cdr:x>1</cdr:x>
      <cdr:y>0.95711</cdr:y>
    </cdr:to>
    <cdr:sp macro="" textlink="">
      <cdr:nvSpPr>
        <cdr:cNvPr id="2" name="ZoneTexte 1">
          <a:extLst xmlns:a="http://schemas.openxmlformats.org/drawingml/2006/main">
            <a:ext uri="{FF2B5EF4-FFF2-40B4-BE49-F238E27FC236}">
              <a16:creationId xmlns:a16="http://schemas.microsoft.com/office/drawing/2014/main" id="{C08971B4-41F7-68DA-0BD6-3D6F053206F3}"/>
            </a:ext>
          </a:extLst>
        </cdr:cNvPr>
        <cdr:cNvSpPr txBox="1"/>
      </cdr:nvSpPr>
      <cdr:spPr>
        <a:xfrm xmlns:a="http://schemas.openxmlformats.org/drawingml/2006/main">
          <a:off x="2729447" y="2456207"/>
          <a:ext cx="936775" cy="2368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a:t>TOTAL : 69</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1/5/23</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‹N°›</a:t>
            </a:fld>
            <a:endParaRPr lang="en-US" dirty="0"/>
          </a:p>
        </p:txBody>
      </p:sp>
    </p:spTree>
    <p:extLst>
      <p:ext uri="{BB962C8B-B14F-4D97-AF65-F5344CB8AC3E}">
        <p14:creationId xmlns:p14="http://schemas.microsoft.com/office/powerpoint/2010/main" val="185330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1/5/23</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00799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1/5/23</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83015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1/5/23</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249252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1/5/23</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01857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1/5/23</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86915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1/5/23</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244314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1/5/23</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46577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1/5/23</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254326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1/5/23</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233220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1/5/23</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99198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1/5/23</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‹N°›</a:t>
            </a:fld>
            <a:endParaRPr lang="en-US" dirty="0"/>
          </a:p>
        </p:txBody>
      </p:sp>
    </p:spTree>
    <p:extLst>
      <p:ext uri="{BB962C8B-B14F-4D97-AF65-F5344CB8AC3E}">
        <p14:creationId xmlns:p14="http://schemas.microsoft.com/office/powerpoint/2010/main" val="69736699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emf"/><Relationship Id="rId7" Type="http://schemas.openxmlformats.org/officeDocument/2006/relationships/image" Target="../media/image58.png"/><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6.sv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6.svg"/><Relationship Id="rId18" Type="http://schemas.openxmlformats.org/officeDocument/2006/relationships/image" Target="../media/image23.png"/><Relationship Id="rId26" Type="http://schemas.openxmlformats.org/officeDocument/2006/relationships/image" Target="../media/image47.png"/><Relationship Id="rId3" Type="http://schemas.openxmlformats.org/officeDocument/2006/relationships/image" Target="../media/image61.svg"/><Relationship Id="rId21" Type="http://schemas.openxmlformats.org/officeDocument/2006/relationships/image" Target="../media/image14.svg"/><Relationship Id="rId7" Type="http://schemas.openxmlformats.org/officeDocument/2006/relationships/image" Target="../media/image39.svg"/><Relationship Id="rId12" Type="http://schemas.openxmlformats.org/officeDocument/2006/relationships/image" Target="../media/image25.png"/><Relationship Id="rId17" Type="http://schemas.openxmlformats.org/officeDocument/2006/relationships/image" Target="../media/image18.svg"/><Relationship Id="rId25" Type="http://schemas.openxmlformats.org/officeDocument/2006/relationships/image" Target="../media/image22.svg"/><Relationship Id="rId2" Type="http://schemas.openxmlformats.org/officeDocument/2006/relationships/image" Target="../media/image60.png"/><Relationship Id="rId16" Type="http://schemas.openxmlformats.org/officeDocument/2006/relationships/image" Target="../media/image17.png"/><Relationship Id="rId20" Type="http://schemas.openxmlformats.org/officeDocument/2006/relationships/image" Target="../media/image13.png"/><Relationship Id="rId29"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63.svg"/><Relationship Id="rId24" Type="http://schemas.openxmlformats.org/officeDocument/2006/relationships/image" Target="../media/image21.png"/><Relationship Id="rId5" Type="http://schemas.openxmlformats.org/officeDocument/2006/relationships/image" Target="../media/image10.svg"/><Relationship Id="rId15" Type="http://schemas.openxmlformats.org/officeDocument/2006/relationships/image" Target="../media/image50.svg"/><Relationship Id="rId23" Type="http://schemas.openxmlformats.org/officeDocument/2006/relationships/image" Target="../media/image20.svg"/><Relationship Id="rId28" Type="http://schemas.openxmlformats.org/officeDocument/2006/relationships/image" Target="../media/image34.png"/><Relationship Id="rId10" Type="http://schemas.openxmlformats.org/officeDocument/2006/relationships/image" Target="../media/image62.png"/><Relationship Id="rId19" Type="http://schemas.openxmlformats.org/officeDocument/2006/relationships/image" Target="../media/image24.svg"/><Relationship Id="rId31"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6.svg"/><Relationship Id="rId14" Type="http://schemas.openxmlformats.org/officeDocument/2006/relationships/image" Target="../media/image49.png"/><Relationship Id="rId22" Type="http://schemas.openxmlformats.org/officeDocument/2006/relationships/image" Target="../media/image19.png"/><Relationship Id="rId27" Type="http://schemas.openxmlformats.org/officeDocument/2006/relationships/image" Target="../media/image48.svg"/><Relationship Id="rId30"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BB4C59-859E-4DE9-B38B-9799B16FB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5F4EE1C-E9AB-2365-2170-8E16C9EE00E0}"/>
              </a:ext>
            </a:extLst>
          </p:cNvPr>
          <p:cNvSpPr>
            <a:spLocks noGrp="1"/>
          </p:cNvSpPr>
          <p:nvPr>
            <p:ph type="ctrTitle"/>
          </p:nvPr>
        </p:nvSpPr>
        <p:spPr>
          <a:xfrm>
            <a:off x="1426838" y="1681806"/>
            <a:ext cx="9338323" cy="1285875"/>
          </a:xfrm>
        </p:spPr>
        <p:txBody>
          <a:bodyPr>
            <a:noAutofit/>
          </a:bodyPr>
          <a:lstStyle/>
          <a:p>
            <a:pPr algn="ctr"/>
            <a:r>
              <a:rPr kumimoji="0" lang="fr-LU" sz="6600" i="0" u="none" strike="noStrike" kern="1200" cap="none" spc="0" normalizeH="0" baseline="0" noProof="0" dirty="0">
                <a:ln>
                  <a:noFill/>
                </a:ln>
                <a:solidFill>
                  <a:schemeClr val="accent3">
                    <a:lumMod val="75000"/>
                  </a:schemeClr>
                </a:solidFill>
                <a:effectLst/>
                <a:uLnTx/>
                <a:uFillTx/>
                <a:latin typeface="Times New Roman" panose="02020603050405020304" pitchFamily="18" charset="0"/>
                <a:ea typeface="+mn-ea"/>
                <a:cs typeface="Times New Roman" panose="02020603050405020304" pitchFamily="18" charset="0"/>
              </a:rPr>
              <a:t>Rapport d’Activités 2022</a:t>
            </a:r>
            <a:endParaRPr lang="fr-LU" sz="66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F4A8E41-D8EC-4EE3-8B91-28A46B61D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40276"/>
            <a:ext cx="10500930" cy="341772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34">
            <a:extLst>
              <a:ext uri="{FF2B5EF4-FFF2-40B4-BE49-F238E27FC236}">
                <a16:creationId xmlns:a16="http://schemas.microsoft.com/office/drawing/2014/main" id="{4F3B757D-0E27-492C-BCCC-13E1CA17E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624" y="3406201"/>
            <a:ext cx="3417721" cy="348587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DB3FC6B-8D4F-4064-A20A-4FD311F05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13309" y="3440278"/>
            <a:ext cx="3478686" cy="3417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153E2EFD-6CBE-4FF7-94FE-0E552C06D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223903" y="3440277"/>
            <a:ext cx="6963551" cy="3417723"/>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7" name="Image 6">
            <a:extLst>
              <a:ext uri="{FF2B5EF4-FFF2-40B4-BE49-F238E27FC236}">
                <a16:creationId xmlns:a16="http://schemas.microsoft.com/office/drawing/2014/main" id="{47C1C23B-5717-4432-43D7-2A08480E29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28" y="5149138"/>
            <a:ext cx="1512088" cy="1512088"/>
          </a:xfrm>
          <a:prstGeom prst="rect">
            <a:avLst/>
          </a:prstGeom>
        </p:spPr>
      </p:pic>
      <p:pic>
        <p:nvPicPr>
          <p:cNvPr id="6" name="Image 5" descr="Une image contenant arbre, plante&#10;&#10;Description générée automatiquement">
            <a:extLst>
              <a:ext uri="{FF2B5EF4-FFF2-40B4-BE49-F238E27FC236}">
                <a16:creationId xmlns:a16="http://schemas.microsoft.com/office/drawing/2014/main" id="{32573AFD-CB9B-AC67-EC8A-829F0962E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834" y="4148327"/>
            <a:ext cx="3518940" cy="2709673"/>
          </a:xfrm>
          <a:prstGeom prst="rect">
            <a:avLst/>
          </a:prstGeom>
        </p:spPr>
      </p:pic>
      <p:pic>
        <p:nvPicPr>
          <p:cNvPr id="9" name="Image 8">
            <a:extLst>
              <a:ext uri="{FF2B5EF4-FFF2-40B4-BE49-F238E27FC236}">
                <a16:creationId xmlns:a16="http://schemas.microsoft.com/office/drawing/2014/main" id="{6C1008E9-E171-8EF3-8CA6-682E5159A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6655"/>
            <a:ext cx="3390775" cy="1948721"/>
          </a:xfrm>
          <a:prstGeom prst="rect">
            <a:avLst/>
          </a:prstGeom>
        </p:spPr>
      </p:pic>
    </p:spTree>
    <p:extLst>
      <p:ext uri="{BB962C8B-B14F-4D97-AF65-F5344CB8AC3E}">
        <p14:creationId xmlns:p14="http://schemas.microsoft.com/office/powerpoint/2010/main" val="1755432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907709-43C9-4447-93EF-AD743C2D5553}"/>
              </a:ext>
            </a:extLst>
          </p:cNvPr>
          <p:cNvSpPr>
            <a:spLocks noGrp="1"/>
          </p:cNvSpPr>
          <p:nvPr>
            <p:ph idx="1"/>
          </p:nvPr>
        </p:nvSpPr>
        <p:spPr>
          <a:xfrm>
            <a:off x="345833" y="152400"/>
            <a:ext cx="5228490" cy="6858001"/>
          </a:xfrm>
        </p:spPr>
        <p:txBody>
          <a:bodyPr>
            <a:normAutofit fontScale="70000" lnSpcReduction="20000"/>
          </a:bodyPr>
          <a:lstStyle/>
          <a:p>
            <a:pPr indent="0" algn="just">
              <a:spcAft>
                <a:spcPts val="600"/>
              </a:spcAft>
              <a:buNone/>
            </a:pPr>
            <a:r>
              <a:rPr lang="fr-LU" sz="2900" b="1" dirty="0">
                <a:solidFill>
                  <a:srgbClr val="000000"/>
                </a:solidFill>
                <a:effectLst/>
                <a:latin typeface="Times New Roman" panose="02020603050405020304" pitchFamily="18" charset="0"/>
                <a:ea typeface="Times New Roman" panose="02020603050405020304" pitchFamily="18" charset="0"/>
              </a:rPr>
              <a:t>Mars :</a:t>
            </a:r>
            <a:endParaRPr lang="fr-LU" sz="29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2400" dirty="0">
                <a:solidFill>
                  <a:srgbClr val="000000"/>
                </a:solidFill>
                <a:effectLst/>
                <a:latin typeface="Times New Roman" panose="02020603050405020304" pitchFamily="18" charset="0"/>
                <a:ea typeface="Times New Roman" panose="02020603050405020304" pitchFamily="18" charset="0"/>
              </a:rPr>
              <a:t>Le 3 mars : Réunion du Conseil d’Administration.</a:t>
            </a:r>
            <a:endParaRPr lang="fr-LU" sz="24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2400" dirty="0">
                <a:solidFill>
                  <a:srgbClr val="000000"/>
                </a:solidFill>
                <a:effectLst/>
                <a:latin typeface="Times New Roman" panose="02020603050405020304" pitchFamily="18" charset="0"/>
                <a:ea typeface="Times New Roman" panose="02020603050405020304" pitchFamily="18" charset="0"/>
              </a:rPr>
              <a:t>Le 5 mars : Stand d’information au centre commercial </a:t>
            </a:r>
            <a:r>
              <a:rPr lang="fr-LU" sz="2400" dirty="0" err="1">
                <a:solidFill>
                  <a:srgbClr val="000000"/>
                </a:solidFill>
                <a:effectLst/>
                <a:latin typeface="Times New Roman" panose="02020603050405020304" pitchFamily="18" charset="0"/>
                <a:ea typeface="Times New Roman" panose="02020603050405020304" pitchFamily="18" charset="0"/>
              </a:rPr>
              <a:t>Massen</a:t>
            </a:r>
            <a:r>
              <a:rPr lang="fr-LU" sz="2400" dirty="0">
                <a:solidFill>
                  <a:srgbClr val="000000"/>
                </a:solidFill>
                <a:effectLst/>
                <a:latin typeface="Times New Roman" panose="02020603050405020304" pitchFamily="18" charset="0"/>
                <a:ea typeface="Times New Roman" panose="02020603050405020304" pitchFamily="18" charset="0"/>
              </a:rPr>
              <a:t> à </a:t>
            </a:r>
            <a:r>
              <a:rPr lang="fr-LU" sz="2400" dirty="0" err="1">
                <a:solidFill>
                  <a:srgbClr val="000000"/>
                </a:solidFill>
                <a:effectLst/>
                <a:latin typeface="Times New Roman" panose="02020603050405020304" pitchFamily="18" charset="0"/>
                <a:ea typeface="Times New Roman" panose="02020603050405020304" pitchFamily="18" charset="0"/>
              </a:rPr>
              <a:t>Weiswampach</a:t>
            </a:r>
            <a:r>
              <a:rPr lang="fr-LU" sz="2400" dirty="0">
                <a:solidFill>
                  <a:srgbClr val="000000"/>
                </a:solidFill>
                <a:effectLst/>
                <a:latin typeface="Times New Roman" panose="02020603050405020304" pitchFamily="18" charset="0"/>
                <a:ea typeface="Times New Roman" panose="02020603050405020304" pitchFamily="18" charset="0"/>
              </a:rPr>
              <a:t>.</a:t>
            </a:r>
            <a:endParaRPr lang="fr-LU" sz="24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2400" dirty="0">
                <a:solidFill>
                  <a:srgbClr val="000000"/>
                </a:solidFill>
                <a:effectLst/>
                <a:latin typeface="Times New Roman" panose="02020603050405020304" pitchFamily="18" charset="0"/>
                <a:ea typeface="Times New Roman" panose="02020603050405020304" pitchFamily="18" charset="0"/>
              </a:rPr>
              <a:t>Le 8 mars : Séminaire de MWMW pour GERO en Luxembourgeois.</a:t>
            </a:r>
            <a:endParaRPr lang="fr-LU" sz="24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2400" dirty="0">
                <a:solidFill>
                  <a:srgbClr val="000000"/>
                </a:solidFill>
                <a:effectLst/>
                <a:latin typeface="Times New Roman" panose="02020603050405020304" pitchFamily="18" charset="0"/>
                <a:ea typeface="Times New Roman" panose="02020603050405020304" pitchFamily="18" charset="0"/>
              </a:rPr>
              <a:t>Le 22 mars : Réunion avec Mr </a:t>
            </a:r>
            <a:r>
              <a:rPr lang="fr-LU" sz="2400" dirty="0" err="1">
                <a:solidFill>
                  <a:srgbClr val="000000"/>
                </a:solidFill>
                <a:effectLst/>
                <a:latin typeface="Times New Roman" panose="02020603050405020304" pitchFamily="18" charset="0"/>
                <a:ea typeface="Times New Roman" panose="02020603050405020304" pitchFamily="18" charset="0"/>
              </a:rPr>
              <a:t>Wiwinius</a:t>
            </a:r>
            <a:r>
              <a:rPr lang="fr-LU" sz="2400" dirty="0">
                <a:solidFill>
                  <a:srgbClr val="000000"/>
                </a:solidFill>
                <a:effectLst/>
                <a:latin typeface="Times New Roman" panose="02020603050405020304" pitchFamily="18" charset="0"/>
                <a:ea typeface="Times New Roman" panose="02020603050405020304" pitchFamily="18" charset="0"/>
              </a:rPr>
              <a:t> - président de la CNCE - et le Dr </a:t>
            </a:r>
            <a:r>
              <a:rPr lang="fr-LU" sz="2400" dirty="0" err="1">
                <a:solidFill>
                  <a:srgbClr val="000000"/>
                </a:solidFill>
                <a:effectLst/>
                <a:latin typeface="Times New Roman" panose="02020603050405020304" pitchFamily="18" charset="0"/>
                <a:ea typeface="Times New Roman" panose="02020603050405020304" pitchFamily="18" charset="0"/>
              </a:rPr>
              <a:t>Godfroid</a:t>
            </a:r>
            <a:r>
              <a:rPr lang="fr-LU" sz="2400" dirty="0">
                <a:solidFill>
                  <a:srgbClr val="000000"/>
                </a:solidFill>
                <a:effectLst/>
                <a:latin typeface="Times New Roman" panose="02020603050405020304" pitchFamily="18" charset="0"/>
                <a:ea typeface="Times New Roman" panose="02020603050405020304" pitchFamily="18" charset="0"/>
              </a:rPr>
              <a:t> sur des questions relatives à la loi et sur les procédures. </a:t>
            </a:r>
            <a:endParaRPr lang="fr-LU" sz="24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2400" dirty="0">
                <a:solidFill>
                  <a:srgbClr val="000000"/>
                </a:solidFill>
                <a:effectLst/>
                <a:latin typeface="Times New Roman" panose="02020603050405020304" pitchFamily="18" charset="0"/>
                <a:ea typeface="Times New Roman" panose="02020603050405020304" pitchFamily="18" charset="0"/>
              </a:rPr>
              <a:t>Le 23 mars : Soirée de remise de dons à la commune de Steinfort.</a:t>
            </a:r>
            <a:endParaRPr lang="fr-LU" sz="2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fr-LU" sz="2400" dirty="0">
                <a:solidFill>
                  <a:srgbClr val="000000"/>
                </a:solidFill>
                <a:effectLst/>
                <a:latin typeface="Times New Roman" panose="02020603050405020304" pitchFamily="18" charset="0"/>
                <a:ea typeface="Times New Roman" panose="02020603050405020304" pitchFamily="18" charset="0"/>
              </a:rPr>
              <a:t>Le 24 mars : Soirée cinéma au </a:t>
            </a:r>
            <a:r>
              <a:rPr lang="fr-LU" sz="2400" dirty="0" err="1">
                <a:solidFill>
                  <a:srgbClr val="000000"/>
                </a:solidFill>
                <a:effectLst/>
                <a:latin typeface="Times New Roman" panose="02020603050405020304" pitchFamily="18" charset="0"/>
                <a:ea typeface="Times New Roman" panose="02020603050405020304" pitchFamily="18" charset="0"/>
              </a:rPr>
              <a:t>Kinoler</a:t>
            </a:r>
            <a:r>
              <a:rPr lang="fr-LU" sz="2400" dirty="0">
                <a:solidFill>
                  <a:srgbClr val="000000"/>
                </a:solidFill>
                <a:effectLst/>
                <a:latin typeface="Times New Roman" panose="02020603050405020304" pitchFamily="18" charset="0"/>
                <a:ea typeface="Times New Roman" panose="02020603050405020304" pitchFamily="18" charset="0"/>
              </a:rPr>
              <a:t> </a:t>
            </a:r>
            <a:br>
              <a:rPr lang="fr-LU" sz="2400" dirty="0">
                <a:solidFill>
                  <a:srgbClr val="000000"/>
                </a:solidFill>
                <a:effectLst/>
                <a:latin typeface="Times New Roman" panose="02020603050405020304" pitchFamily="18" charset="0"/>
                <a:ea typeface="Times New Roman" panose="02020603050405020304" pitchFamily="18" charset="0"/>
              </a:rPr>
            </a:br>
            <a:r>
              <a:rPr lang="fr-LU" sz="2400" dirty="0">
                <a:solidFill>
                  <a:srgbClr val="000000"/>
                </a:solidFill>
                <a:effectLst/>
                <a:latin typeface="Times New Roman" panose="02020603050405020304" pitchFamily="18" charset="0"/>
                <a:ea typeface="Times New Roman" panose="02020603050405020304" pitchFamily="18" charset="0"/>
              </a:rPr>
              <a:t>à Kahler avec le film « </a:t>
            </a:r>
            <a:r>
              <a:rPr lang="fr-LU" sz="2400" dirty="0" err="1">
                <a:solidFill>
                  <a:srgbClr val="000000"/>
                </a:solidFill>
                <a:effectLst/>
                <a:latin typeface="Times New Roman" panose="02020603050405020304" pitchFamily="18" charset="0"/>
                <a:ea typeface="Times New Roman" panose="02020603050405020304" pitchFamily="18" charset="0"/>
              </a:rPr>
              <a:t>Hin</a:t>
            </a:r>
            <a:r>
              <a:rPr lang="fr-LU" sz="2400" dirty="0">
                <a:solidFill>
                  <a:srgbClr val="000000"/>
                </a:solidFill>
                <a:effectLst/>
                <a:latin typeface="Times New Roman" panose="02020603050405020304" pitchFamily="18" charset="0"/>
                <a:ea typeface="Times New Roman" panose="02020603050405020304" pitchFamily="18" charset="0"/>
              </a:rPr>
              <a:t> </a:t>
            </a:r>
            <a:r>
              <a:rPr lang="fr-LU" sz="2400" dirty="0" err="1">
                <a:solidFill>
                  <a:srgbClr val="000000"/>
                </a:solidFill>
                <a:effectLst/>
                <a:latin typeface="Times New Roman" panose="02020603050405020304" pitchFamily="18" charset="0"/>
                <a:ea typeface="Times New Roman" panose="02020603050405020304" pitchFamily="18" charset="0"/>
              </a:rPr>
              <a:t>und</a:t>
            </a:r>
            <a:r>
              <a:rPr lang="fr-LU" sz="2400" dirty="0">
                <a:solidFill>
                  <a:srgbClr val="000000"/>
                </a:solidFill>
                <a:effectLst/>
                <a:latin typeface="Times New Roman" panose="02020603050405020304" pitchFamily="18" charset="0"/>
                <a:ea typeface="Times New Roman" panose="02020603050405020304" pitchFamily="18" charset="0"/>
              </a:rPr>
              <a:t> </a:t>
            </a:r>
            <a:r>
              <a:rPr lang="fr-LU" sz="2400" dirty="0" err="1">
                <a:solidFill>
                  <a:srgbClr val="000000"/>
                </a:solidFill>
                <a:effectLst/>
                <a:latin typeface="Times New Roman" panose="02020603050405020304" pitchFamily="18" charset="0"/>
                <a:ea typeface="Times New Roman" panose="02020603050405020304" pitchFamily="18" charset="0"/>
              </a:rPr>
              <a:t>Weg</a:t>
            </a:r>
            <a:r>
              <a:rPr lang="fr-LU" sz="2400" dirty="0">
                <a:solidFill>
                  <a:srgbClr val="000000"/>
                </a:solidFill>
                <a:effectLst/>
                <a:latin typeface="Times New Roman" panose="02020603050405020304" pitchFamily="18" charset="0"/>
                <a:ea typeface="Times New Roman" panose="02020603050405020304" pitchFamily="18" charset="0"/>
              </a:rPr>
              <a:t> ».</a:t>
            </a:r>
            <a:endParaRPr lang="fr-LU" sz="24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2400" dirty="0">
                <a:solidFill>
                  <a:srgbClr val="000000"/>
                </a:solidFill>
                <a:effectLst/>
                <a:latin typeface="Times New Roman" panose="02020603050405020304" pitchFamily="18" charset="0"/>
                <a:ea typeface="Times New Roman" panose="02020603050405020304" pitchFamily="18" charset="0"/>
              </a:rPr>
              <a:t>Le 31 mars : Rencontre Interprofessionnelle avec des médecins favorables à l’euthanasie.</a:t>
            </a:r>
            <a:endParaRPr lang="fr-LU" sz="24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2400" dirty="0">
                <a:solidFill>
                  <a:srgbClr val="000000"/>
                </a:solidFill>
                <a:effectLst/>
                <a:latin typeface="Times New Roman" panose="02020603050405020304" pitchFamily="18" charset="0"/>
                <a:ea typeface="Times New Roman" panose="02020603050405020304" pitchFamily="18" charset="0"/>
              </a:rPr>
              <a:t>Édition et envoi de la 1</a:t>
            </a:r>
            <a:r>
              <a:rPr lang="fr-LU" sz="2400" baseline="30000" dirty="0">
                <a:solidFill>
                  <a:srgbClr val="000000"/>
                </a:solidFill>
                <a:effectLst/>
                <a:latin typeface="Times New Roman" panose="02020603050405020304" pitchFamily="18" charset="0"/>
                <a:ea typeface="Times New Roman" panose="02020603050405020304" pitchFamily="18" charset="0"/>
              </a:rPr>
              <a:t>ère</a:t>
            </a:r>
            <a:r>
              <a:rPr lang="fr-LU" sz="2400" dirty="0">
                <a:solidFill>
                  <a:srgbClr val="000000"/>
                </a:solidFill>
                <a:effectLst/>
                <a:latin typeface="Times New Roman" panose="02020603050405020304" pitchFamily="18" charset="0"/>
                <a:ea typeface="Times New Roman" panose="02020603050405020304" pitchFamily="18" charset="0"/>
              </a:rPr>
              <a:t> Newsletter de l’année 2022. </a:t>
            </a:r>
          </a:p>
          <a:p>
            <a:pPr marL="342900" lvl="0" indent="-342900" algn="just">
              <a:buFont typeface="Symbol" pitchFamily="2" charset="2"/>
              <a:buChar char=""/>
            </a:pPr>
            <a:r>
              <a:rPr lang="fr-LU" sz="2400" dirty="0">
                <a:solidFill>
                  <a:srgbClr val="000000"/>
                </a:solidFill>
                <a:latin typeface="Times New Roman" panose="02020603050405020304" pitchFamily="18" charset="0"/>
                <a:ea typeface="Times New Roman" panose="02020603050405020304" pitchFamily="18" charset="0"/>
              </a:rPr>
              <a:t>Création de support publicitaire et de matériel pour les différents événements que nous organisons (affiches, bloc-notes, stylos…)</a:t>
            </a:r>
            <a:endParaRPr lang="fr-LU" sz="24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de-DE" dirty="0"/>
          </a:p>
        </p:txBody>
      </p:sp>
      <p:sp>
        <p:nvSpPr>
          <p:cNvPr id="18" name="Espace réservé du contenu 2">
            <a:extLst>
              <a:ext uri="{FF2B5EF4-FFF2-40B4-BE49-F238E27FC236}">
                <a16:creationId xmlns:a16="http://schemas.microsoft.com/office/drawing/2014/main" id="{A6AC87D4-1A47-ECB6-CB3A-090799D67443}"/>
              </a:ext>
            </a:extLst>
          </p:cNvPr>
          <p:cNvSpPr txBox="1">
            <a:spLocks/>
          </p:cNvSpPr>
          <p:nvPr/>
        </p:nvSpPr>
        <p:spPr>
          <a:xfrm>
            <a:off x="5720862" y="152400"/>
            <a:ext cx="5521569" cy="71095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spcAft>
                <a:spcPts val="600"/>
              </a:spcAft>
              <a:buNone/>
            </a:pPr>
            <a:r>
              <a:rPr lang="fr-LU" sz="1800" b="1" dirty="0">
                <a:solidFill>
                  <a:srgbClr val="000000"/>
                </a:solidFill>
                <a:effectLst/>
                <a:latin typeface="Times New Roman" panose="02020603050405020304" pitchFamily="18" charset="0"/>
                <a:ea typeface="Times New Roman" panose="02020603050405020304" pitchFamily="18" charset="0"/>
              </a:rPr>
              <a:t>Avril :</a:t>
            </a:r>
            <a:endParaRPr lang="fr-LU"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21 avril : Envoi d’un courrier à la Fondation Hôpitaux Robert Schuman afin de proposer une rencontre pour une éventuelle collaboration entre MWMW et leurs établissements.</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22 avril : Soirée cinéma au Cinéma </a:t>
            </a:r>
            <a:r>
              <a:rPr lang="fr-LU" sz="1600" dirty="0" err="1">
                <a:solidFill>
                  <a:srgbClr val="000000"/>
                </a:solidFill>
                <a:effectLst/>
                <a:latin typeface="Times New Roman" panose="02020603050405020304" pitchFamily="18" charset="0"/>
                <a:ea typeface="Times New Roman" panose="02020603050405020304" pitchFamily="18" charset="0"/>
              </a:rPr>
              <a:t>Waasserhaus</a:t>
            </a:r>
            <a:r>
              <a:rPr lang="fr-LU" sz="1600" dirty="0">
                <a:solidFill>
                  <a:srgbClr val="000000"/>
                </a:solidFill>
                <a:effectLst/>
                <a:latin typeface="Times New Roman" panose="02020603050405020304" pitchFamily="18" charset="0"/>
                <a:ea typeface="Times New Roman" panose="02020603050405020304" pitchFamily="18" charset="0"/>
              </a:rPr>
              <a:t> à </a:t>
            </a:r>
            <a:r>
              <a:rPr lang="fr-LU" sz="1600" dirty="0" err="1">
                <a:solidFill>
                  <a:srgbClr val="000000"/>
                </a:solidFill>
                <a:effectLst/>
                <a:latin typeface="Times New Roman" panose="02020603050405020304" pitchFamily="18" charset="0"/>
                <a:ea typeface="Times New Roman" panose="02020603050405020304" pitchFamily="18" charset="0"/>
              </a:rPr>
              <a:t>Mondorf</a:t>
            </a:r>
            <a:r>
              <a:rPr lang="fr-LU" sz="1600" dirty="0">
                <a:solidFill>
                  <a:srgbClr val="000000"/>
                </a:solidFill>
                <a:effectLst/>
                <a:latin typeface="Times New Roman" panose="02020603050405020304" pitchFamily="18" charset="0"/>
                <a:ea typeface="Times New Roman" panose="02020603050405020304" pitchFamily="18" charset="0"/>
              </a:rPr>
              <a:t>.</a:t>
            </a:r>
            <a:endParaRPr lang="fr-LU" sz="16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Parution d’un article sur MWMW dans le magazine </a:t>
            </a:r>
            <a:r>
              <a:rPr lang="fr-LU" sz="1600" i="1" dirty="0" err="1">
                <a:solidFill>
                  <a:srgbClr val="000000"/>
                </a:solidFill>
                <a:effectLst/>
                <a:latin typeface="Times New Roman" panose="02020603050405020304" pitchFamily="18" charset="0"/>
                <a:ea typeface="Times New Roman" panose="02020603050405020304" pitchFamily="18" charset="0"/>
              </a:rPr>
              <a:t>Letz</a:t>
            </a:r>
            <a:r>
              <a:rPr lang="fr-LU" sz="1600" i="1" dirty="0">
                <a:solidFill>
                  <a:srgbClr val="000000"/>
                </a:solidFill>
                <a:effectLst/>
                <a:latin typeface="Times New Roman" panose="02020603050405020304" pitchFamily="18" charset="0"/>
                <a:ea typeface="Times New Roman" panose="02020603050405020304" pitchFamily="18" charset="0"/>
              </a:rPr>
              <a:t> </a:t>
            </a:r>
            <a:r>
              <a:rPr lang="fr-LU" sz="1600" i="1" dirty="0" err="1">
                <a:solidFill>
                  <a:srgbClr val="000000"/>
                </a:solidFill>
                <a:effectLst/>
                <a:latin typeface="Times New Roman" panose="02020603050405020304" pitchFamily="18" charset="0"/>
                <a:ea typeface="Times New Roman" panose="02020603050405020304" pitchFamily="18" charset="0"/>
              </a:rPr>
              <a:t>be</a:t>
            </a:r>
            <a:r>
              <a:rPr lang="fr-LU" sz="1600" i="1" dirty="0">
                <a:solidFill>
                  <a:srgbClr val="000000"/>
                </a:solidFill>
                <a:effectLst/>
                <a:latin typeface="Times New Roman" panose="02020603050405020304" pitchFamily="18" charset="0"/>
                <a:ea typeface="Times New Roman" panose="02020603050405020304" pitchFamily="18" charset="0"/>
              </a:rPr>
              <a:t> </a:t>
            </a:r>
            <a:r>
              <a:rPr lang="fr-LU" sz="1600" i="1" dirty="0" err="1">
                <a:solidFill>
                  <a:srgbClr val="000000"/>
                </a:solidFill>
                <a:effectLst/>
                <a:latin typeface="Times New Roman" panose="02020603050405020304" pitchFamily="18" charset="0"/>
                <a:ea typeface="Times New Roman" panose="02020603050405020304" pitchFamily="18" charset="0"/>
              </a:rPr>
              <a:t>Healthy</a:t>
            </a:r>
            <a:r>
              <a:rPr lang="fr-LU" sz="1600" dirty="0">
                <a:solidFill>
                  <a:srgbClr val="000000"/>
                </a:solidFill>
                <a:effectLst/>
                <a:latin typeface="Times New Roman" panose="02020603050405020304" pitchFamily="18" charset="0"/>
                <a:ea typeface="Times New Roman" panose="02020603050405020304" pitchFamily="18" charset="0"/>
              </a:rPr>
              <a:t>.</a:t>
            </a:r>
            <a:endParaRPr lang="fr-LU" sz="16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Parution d’un article sur MWMW dans le magazine </a:t>
            </a:r>
            <a:r>
              <a:rPr lang="fr-LU" sz="1600" i="1" dirty="0">
                <a:solidFill>
                  <a:srgbClr val="000000"/>
                </a:solidFill>
                <a:effectLst/>
                <a:latin typeface="Times New Roman" panose="02020603050405020304" pitchFamily="18" charset="0"/>
                <a:ea typeface="Times New Roman" panose="02020603050405020304" pitchFamily="18" charset="0"/>
              </a:rPr>
              <a:t>Semper</a:t>
            </a:r>
            <a:r>
              <a:rPr lang="fr-LU" sz="1600" dirty="0">
                <a:solidFill>
                  <a:srgbClr val="000000"/>
                </a:solidFill>
                <a:effectLst/>
                <a:latin typeface="Times New Roman" panose="02020603050405020304" pitchFamily="18" charset="0"/>
                <a:ea typeface="Times New Roman" panose="02020603050405020304" pitchFamily="18" charset="0"/>
              </a:rPr>
              <a:t>.</a:t>
            </a:r>
            <a:endParaRPr lang="fr-LU" sz="16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Création de support publicitaire et de matériel pour les différents événements que nous organisons </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Recrutement et gestion administrative de l’entrée de la nouvelle psychologue à 0,5 ETP.</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Travail sur le site de MWMW.</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Préparation de l’Assemblée Générale.</a:t>
            </a:r>
          </a:p>
          <a:p>
            <a:pPr marL="0" indent="0">
              <a:buFont typeface="Arial" panose="020B0604020202020204" pitchFamily="34" charset="0"/>
              <a:buNone/>
            </a:pPr>
            <a:endParaRPr lang="de-DE" dirty="0"/>
          </a:p>
        </p:txBody>
      </p:sp>
      <p:pic>
        <p:nvPicPr>
          <p:cNvPr id="6" name="Graphique 25" descr="Clap contour">
            <a:extLst>
              <a:ext uri="{FF2B5EF4-FFF2-40B4-BE49-F238E27FC236}">
                <a16:creationId xmlns:a16="http://schemas.microsoft.com/office/drawing/2014/main" id="{294B4477-1DE0-192D-BD75-C18774D1F6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3542" y="3555609"/>
            <a:ext cx="640080" cy="640080"/>
          </a:xfrm>
          <a:prstGeom prst="rect">
            <a:avLst/>
          </a:prstGeom>
        </p:spPr>
      </p:pic>
      <p:pic>
        <p:nvPicPr>
          <p:cNvPr id="7" name="Graphique 49" descr="Poignée de main avec un remplissage uni">
            <a:extLst>
              <a:ext uri="{FF2B5EF4-FFF2-40B4-BE49-F238E27FC236}">
                <a16:creationId xmlns:a16="http://schemas.microsoft.com/office/drawing/2014/main" id="{ECD70AE5-A94E-395D-BCAF-82CDBADC59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2431" y="134815"/>
            <a:ext cx="777240" cy="777240"/>
          </a:xfrm>
          <a:prstGeom prst="rect">
            <a:avLst/>
          </a:prstGeom>
        </p:spPr>
      </p:pic>
    </p:spTree>
    <p:extLst>
      <p:ext uri="{BB962C8B-B14F-4D97-AF65-F5344CB8AC3E}">
        <p14:creationId xmlns:p14="http://schemas.microsoft.com/office/powerpoint/2010/main" val="232409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907709-43C9-4447-93EF-AD743C2D5553}"/>
              </a:ext>
            </a:extLst>
          </p:cNvPr>
          <p:cNvSpPr>
            <a:spLocks noGrp="1"/>
          </p:cNvSpPr>
          <p:nvPr>
            <p:ph idx="1"/>
          </p:nvPr>
        </p:nvSpPr>
        <p:spPr>
          <a:xfrm>
            <a:off x="475793" y="1012874"/>
            <a:ext cx="4888522" cy="5615354"/>
          </a:xfrm>
        </p:spPr>
        <p:txBody>
          <a:bodyPr>
            <a:normAutofit/>
          </a:bodyPr>
          <a:lstStyle/>
          <a:p>
            <a:pPr indent="0" algn="just">
              <a:spcAft>
                <a:spcPts val="600"/>
              </a:spcAft>
              <a:buNone/>
            </a:pPr>
            <a:r>
              <a:rPr lang="fr-LU" sz="1800" b="1" dirty="0">
                <a:solidFill>
                  <a:srgbClr val="000000"/>
                </a:solidFill>
                <a:effectLst/>
                <a:latin typeface="Times New Roman" panose="02020603050405020304" pitchFamily="18" charset="0"/>
                <a:ea typeface="Times New Roman" panose="02020603050405020304" pitchFamily="18" charset="0"/>
              </a:rPr>
              <a:t>Mai :</a:t>
            </a:r>
            <a:r>
              <a:rPr lang="fr-LU" sz="1800" dirty="0">
                <a:effectLst/>
                <a:latin typeface="Times New Roman" panose="02020603050405020304" pitchFamily="18" charset="0"/>
                <a:ea typeface="Times New Roman" panose="02020603050405020304" pitchFamily="18" charset="0"/>
              </a:rPr>
              <a:t> </a:t>
            </a:r>
          </a:p>
          <a:p>
            <a:pPr marL="342900" lvl="0" indent="-342900">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3 mai : Conseil d’Administration et Assemblée Générale.</a:t>
            </a:r>
            <a:endParaRPr lang="fr-LU" sz="1600" dirty="0">
              <a:effectLst/>
              <a:latin typeface="Times New Roman" panose="02020603050405020304" pitchFamily="18" charset="0"/>
              <a:ea typeface="Times New Roman" panose="02020603050405020304" pitchFamily="18" charset="0"/>
            </a:endParaRPr>
          </a:p>
          <a:p>
            <a:pPr marL="34290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3 mai : Envoi d’un courrier </a:t>
            </a:r>
            <a:r>
              <a:rPr lang="fr-LU" sz="1600" dirty="0">
                <a:solidFill>
                  <a:srgbClr val="000000"/>
                </a:solidFill>
                <a:latin typeface="Times New Roman" panose="02020603050405020304" pitchFamily="18" charset="0"/>
                <a:ea typeface="Times New Roman" panose="02020603050405020304" pitchFamily="18" charset="0"/>
              </a:rPr>
              <a:t>à</a:t>
            </a:r>
            <a:r>
              <a:rPr lang="fr-LU" sz="1600" dirty="0">
                <a:solidFill>
                  <a:srgbClr val="000000"/>
                </a:solidFill>
                <a:effectLst/>
                <a:latin typeface="Times New Roman" panose="02020603050405020304" pitchFamily="18" charset="0"/>
                <a:ea typeface="Times New Roman" panose="02020603050405020304" pitchFamily="18" charset="0"/>
              </a:rPr>
              <a:t> la Fédération des Hôpitaux Luxembourgeois (FHL) et </a:t>
            </a:r>
            <a:r>
              <a:rPr lang="fr-LU" sz="1600" dirty="0">
                <a:solidFill>
                  <a:srgbClr val="000000"/>
                </a:solidFill>
                <a:latin typeface="Times New Roman" panose="02020603050405020304" pitchFamily="18" charset="0"/>
                <a:ea typeface="Times New Roman" panose="02020603050405020304" pitchFamily="18" charset="0"/>
              </a:rPr>
              <a:t>à la C</a:t>
            </a:r>
            <a:r>
              <a:rPr lang="fr-LU" sz="1600" dirty="0">
                <a:solidFill>
                  <a:srgbClr val="000000"/>
                </a:solidFill>
                <a:effectLst/>
                <a:latin typeface="Times New Roman" panose="02020603050405020304" pitchFamily="18" charset="0"/>
                <a:ea typeface="Times New Roman" panose="02020603050405020304" pitchFamily="18" charset="0"/>
              </a:rPr>
              <a:t>onfédération des Organismes </a:t>
            </a:r>
            <a:r>
              <a:rPr lang="fr-LU" sz="1600" dirty="0">
                <a:solidFill>
                  <a:srgbClr val="000000"/>
                </a:solidFill>
                <a:latin typeface="Times New Roman" panose="02020603050405020304" pitchFamily="18" charset="0"/>
                <a:ea typeface="Times New Roman" panose="02020603050405020304" pitchFamily="18" charset="0"/>
              </a:rPr>
              <a:t>P</a:t>
            </a:r>
            <a:r>
              <a:rPr lang="fr-LU" sz="1600" dirty="0">
                <a:solidFill>
                  <a:srgbClr val="000000"/>
                </a:solidFill>
                <a:effectLst/>
                <a:latin typeface="Times New Roman" panose="02020603050405020304" pitchFamily="18" charset="0"/>
                <a:ea typeface="Times New Roman" panose="02020603050405020304" pitchFamily="18" charset="0"/>
              </a:rPr>
              <a:t>restataires d’Aides et de Soins (COPAS) afin de proposer une rencontre pour une éventuelle collaboration entre MWMW et leurs établissements.</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3 mai : Envoi d’un courrier à Madame le Ministre Corinne CAHEN concernant les disfonctionnements et difficultés que rencontrent la CNCE dans son fonctionnement quotidien suite à l’entrevue de MWMW avec Mr WIWINIUS.</a:t>
            </a:r>
          </a:p>
          <a:p>
            <a:pPr marL="0" indent="0">
              <a:buNone/>
            </a:pPr>
            <a:endParaRPr lang="de-DE" dirty="0"/>
          </a:p>
        </p:txBody>
      </p:sp>
      <p:sp>
        <p:nvSpPr>
          <p:cNvPr id="18" name="Espace réservé du contenu 2">
            <a:extLst>
              <a:ext uri="{FF2B5EF4-FFF2-40B4-BE49-F238E27FC236}">
                <a16:creationId xmlns:a16="http://schemas.microsoft.com/office/drawing/2014/main" id="{A6AC87D4-1A47-ECB6-CB3A-090799D67443}"/>
              </a:ext>
            </a:extLst>
          </p:cNvPr>
          <p:cNvSpPr txBox="1">
            <a:spLocks/>
          </p:cNvSpPr>
          <p:nvPr/>
        </p:nvSpPr>
        <p:spPr>
          <a:xfrm>
            <a:off x="5720862" y="1430215"/>
            <a:ext cx="5521569" cy="45485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5 mai : Envoi de courrier au Service d'Accompagnement Tutélaire Asbl (SAT) ainsi qu’au Tutelle an Curatelle Service Asbl (TACS) afin de proposer une rencontre pour une éventuelle collaboration entre MWMW et leurs établissements. </a:t>
            </a:r>
          </a:p>
          <a:p>
            <a:pPr marL="34290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11 mai : Conférence d’information au CIPA Op der Waassertrap à Belvaux.</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18 mai : Conférence et Permanence d’une demie journée au Escher BIBSS.</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Recrutement et gestion administrative de l’entrée de la nouvelle infirmière graduée à 1 ETP.</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Préparation de la Conférence de Presse.</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Relectures et corrections de la brochure à destination des médecins par le SEA.</a:t>
            </a:r>
          </a:p>
          <a:p>
            <a:pPr marL="0" indent="0">
              <a:buFont typeface="Arial" panose="020B0604020202020204" pitchFamily="34" charset="0"/>
              <a:buNone/>
            </a:pPr>
            <a:endParaRPr lang="de-DE" dirty="0"/>
          </a:p>
        </p:txBody>
      </p:sp>
      <p:pic>
        <p:nvPicPr>
          <p:cNvPr id="7" name="Graphique 48" descr="Brainstorming de groupe contour">
            <a:extLst>
              <a:ext uri="{FF2B5EF4-FFF2-40B4-BE49-F238E27FC236}">
                <a16:creationId xmlns:a16="http://schemas.microsoft.com/office/drawing/2014/main" id="{C5472ECB-3CA6-BB46-E0D0-7FC8F22EB4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88522" y="403437"/>
            <a:ext cx="951587" cy="951587"/>
          </a:xfrm>
          <a:prstGeom prst="rect">
            <a:avLst/>
          </a:prstGeom>
        </p:spPr>
      </p:pic>
      <p:pic>
        <p:nvPicPr>
          <p:cNvPr id="8" name="Graphique 56" descr="Mégaphone1 contour">
            <a:extLst>
              <a:ext uri="{FF2B5EF4-FFF2-40B4-BE49-F238E27FC236}">
                <a16:creationId xmlns:a16="http://schemas.microsoft.com/office/drawing/2014/main" id="{92FC269F-A447-26CF-B57B-E340E2201C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59572" y="4595446"/>
            <a:ext cx="701040" cy="701040"/>
          </a:xfrm>
          <a:prstGeom prst="rect">
            <a:avLst/>
          </a:prstGeom>
        </p:spPr>
      </p:pic>
    </p:spTree>
    <p:extLst>
      <p:ext uri="{BB962C8B-B14F-4D97-AF65-F5344CB8AC3E}">
        <p14:creationId xmlns:p14="http://schemas.microsoft.com/office/powerpoint/2010/main" val="144977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907709-43C9-4447-93EF-AD743C2D5553}"/>
              </a:ext>
            </a:extLst>
          </p:cNvPr>
          <p:cNvSpPr>
            <a:spLocks noGrp="1"/>
          </p:cNvSpPr>
          <p:nvPr>
            <p:ph idx="1"/>
          </p:nvPr>
        </p:nvSpPr>
        <p:spPr>
          <a:xfrm>
            <a:off x="128953" y="902677"/>
            <a:ext cx="4853355" cy="5521569"/>
          </a:xfrm>
        </p:spPr>
        <p:txBody>
          <a:bodyPr>
            <a:normAutofit/>
          </a:bodyPr>
          <a:lstStyle/>
          <a:p>
            <a:pPr indent="0">
              <a:spcAft>
                <a:spcPts val="600"/>
              </a:spcAft>
              <a:buNone/>
            </a:pPr>
            <a:r>
              <a:rPr lang="fr-LU" sz="1800" b="1" dirty="0">
                <a:solidFill>
                  <a:srgbClr val="000000"/>
                </a:solidFill>
                <a:effectLst/>
                <a:latin typeface="Times New Roman" panose="02020603050405020304" pitchFamily="18" charset="0"/>
                <a:ea typeface="Times New Roman" panose="02020603050405020304" pitchFamily="18" charset="0"/>
              </a:rPr>
              <a:t>Juin :</a:t>
            </a:r>
            <a:r>
              <a:rPr lang="fr-LU" sz="1800" dirty="0">
                <a:effectLst/>
                <a:latin typeface="Times New Roman" panose="02020603050405020304" pitchFamily="18" charset="0"/>
                <a:ea typeface="Times New Roman" panose="02020603050405020304" pitchFamily="18" charset="0"/>
              </a:rPr>
              <a:t> </a:t>
            </a:r>
          </a:p>
          <a:p>
            <a:pPr marL="342900" lvl="0" indent="-342900">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 juin : Réunion du Conseil d’Administration. </a:t>
            </a:r>
            <a:endParaRPr lang="fr-LU" sz="16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8 juin : Envoi d’un courrier d’invitation à notre conférence de presse à destination des journalistes.</a:t>
            </a:r>
            <a:endParaRPr lang="fr-LU" sz="16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9 juin : Réunion au MiSA pour une discussion autour des procédures mises en place par la Commission Nationale de Contrôle et d’Évaluation et des éventuelles améliorations possibles. </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9 juin : Rencontre Interprofessionnelle avec des médecins favorables à l’euthanasie.</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13 juin : Visite d’un lieu potentiel pour des euthanasies en 2022.</a:t>
            </a:r>
          </a:p>
        </p:txBody>
      </p:sp>
      <p:sp>
        <p:nvSpPr>
          <p:cNvPr id="18" name="Espace réservé du contenu 2">
            <a:extLst>
              <a:ext uri="{FF2B5EF4-FFF2-40B4-BE49-F238E27FC236}">
                <a16:creationId xmlns:a16="http://schemas.microsoft.com/office/drawing/2014/main" id="{A6AC87D4-1A47-ECB6-CB3A-090799D67443}"/>
              </a:ext>
            </a:extLst>
          </p:cNvPr>
          <p:cNvSpPr txBox="1">
            <a:spLocks/>
          </p:cNvSpPr>
          <p:nvPr/>
        </p:nvSpPr>
        <p:spPr>
          <a:xfrm>
            <a:off x="5720862" y="1430215"/>
            <a:ext cx="5521569" cy="454855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20 juin : Rencontre avec le CIPA Op Der Waassertrap à Belvaux.</a:t>
            </a:r>
            <a:r>
              <a:rPr lang="fr-LU" sz="1600" dirty="0">
                <a:effectLst/>
              </a:rPr>
              <a:t> </a:t>
            </a:r>
            <a:endParaRPr lang="fr-LU" sz="16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28 juin : « Conférence de Presse » pour lancer le spot de sensibilisation ainsi que la réédition de la brochure à destination des médecins.</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29 juin : Rencontre entre le SEA et un psychiatre pour dialoguer sur les cas psychiatriques en demande d’euthanasie.</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Création de support publicitaire et de matériel pour les différents événements en cours</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Édition et envoi de la 2</a:t>
            </a:r>
            <a:r>
              <a:rPr lang="fr-LU" sz="1600" baseline="30000" dirty="0">
                <a:solidFill>
                  <a:srgbClr val="000000"/>
                </a:solidFill>
                <a:effectLst/>
                <a:latin typeface="Times New Roman" panose="02020603050405020304" pitchFamily="18" charset="0"/>
                <a:ea typeface="Times New Roman" panose="02020603050405020304" pitchFamily="18" charset="0"/>
              </a:rPr>
              <a:t>ème</a:t>
            </a:r>
            <a:r>
              <a:rPr lang="fr-LU" sz="1600" dirty="0">
                <a:solidFill>
                  <a:srgbClr val="000000"/>
                </a:solidFill>
                <a:effectLst/>
                <a:latin typeface="Times New Roman" panose="02020603050405020304" pitchFamily="18" charset="0"/>
                <a:ea typeface="Times New Roman" panose="02020603050405020304" pitchFamily="18" charset="0"/>
              </a:rPr>
              <a:t> Newsletter de l’année 2022.</a:t>
            </a:r>
          </a:p>
          <a:p>
            <a:pPr marL="0" indent="0">
              <a:buFont typeface="Arial" panose="020B0604020202020204" pitchFamily="34" charset="0"/>
              <a:buNone/>
            </a:pPr>
            <a:endParaRPr lang="de-DE" dirty="0"/>
          </a:p>
        </p:txBody>
      </p:sp>
      <p:pic>
        <p:nvPicPr>
          <p:cNvPr id="2" name="Graphique 51" descr="Commentaire, J’aime avec un remplissage uni">
            <a:extLst>
              <a:ext uri="{FF2B5EF4-FFF2-40B4-BE49-F238E27FC236}">
                <a16:creationId xmlns:a16="http://schemas.microsoft.com/office/drawing/2014/main" id="{08262FD0-8FA6-4B8B-9F4D-E4A28CA949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80007" y="5441852"/>
            <a:ext cx="982394" cy="982394"/>
          </a:xfrm>
          <a:prstGeom prst="rect">
            <a:avLst/>
          </a:prstGeom>
        </p:spPr>
      </p:pic>
      <p:pic>
        <p:nvPicPr>
          <p:cNvPr id="4" name="Graphique 26" descr="Bobine de film contour">
            <a:extLst>
              <a:ext uri="{FF2B5EF4-FFF2-40B4-BE49-F238E27FC236}">
                <a16:creationId xmlns:a16="http://schemas.microsoft.com/office/drawing/2014/main" id="{8F55B18E-21AA-0FC8-A98C-28193F63BB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8627" y="304801"/>
            <a:ext cx="956603" cy="956603"/>
          </a:xfrm>
          <a:prstGeom prst="rect">
            <a:avLst/>
          </a:prstGeom>
        </p:spPr>
      </p:pic>
    </p:spTree>
    <p:extLst>
      <p:ext uri="{BB962C8B-B14F-4D97-AF65-F5344CB8AC3E}">
        <p14:creationId xmlns:p14="http://schemas.microsoft.com/office/powerpoint/2010/main" val="111369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DC8A51-8D2F-4E91-93BF-1F6034CDF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B907709-43C9-4447-93EF-AD743C2D5553}"/>
              </a:ext>
            </a:extLst>
          </p:cNvPr>
          <p:cNvSpPr>
            <a:spLocks noGrp="1"/>
          </p:cNvSpPr>
          <p:nvPr>
            <p:ph idx="1"/>
          </p:nvPr>
        </p:nvSpPr>
        <p:spPr>
          <a:xfrm>
            <a:off x="515815" y="894500"/>
            <a:ext cx="7502770" cy="5417957"/>
          </a:xfrm>
        </p:spPr>
        <p:txBody>
          <a:bodyPr>
            <a:normAutofit/>
          </a:bodyPr>
          <a:lstStyle/>
          <a:p>
            <a:pPr indent="0">
              <a:lnSpc>
                <a:spcPct val="110000"/>
              </a:lnSpc>
              <a:spcAft>
                <a:spcPts val="600"/>
              </a:spcAft>
              <a:buNone/>
            </a:pPr>
            <a:r>
              <a:rPr lang="fr-LU" b="1" dirty="0">
                <a:effectLst/>
                <a:latin typeface="Times New Roman" panose="02020603050405020304" pitchFamily="18" charset="0"/>
                <a:ea typeface="Times New Roman" panose="02020603050405020304" pitchFamily="18" charset="0"/>
              </a:rPr>
              <a:t>Juillet :</a:t>
            </a:r>
            <a:r>
              <a:rPr lang="fr-LU" dirty="0">
                <a:effectLst/>
                <a:latin typeface="Times New Roman" panose="02020603050405020304" pitchFamily="18" charset="0"/>
                <a:ea typeface="Times New Roman" panose="02020603050405020304" pitchFamily="18" charset="0"/>
              </a:rPr>
              <a:t> </a:t>
            </a:r>
          </a:p>
          <a:p>
            <a:pPr marL="342900" lvl="0" indent="-342900">
              <a:lnSpc>
                <a:spcPct val="110000"/>
              </a:lnSpc>
              <a:buFont typeface="Symbol" pitchFamily="2" charset="2"/>
              <a:buChar char=""/>
            </a:pPr>
            <a:r>
              <a:rPr lang="fr-LU" dirty="0">
                <a:effectLst/>
                <a:latin typeface="Times New Roman" panose="02020603050405020304" pitchFamily="18" charset="0"/>
                <a:ea typeface="Times New Roman" panose="02020603050405020304" pitchFamily="18" charset="0"/>
              </a:rPr>
              <a:t>Le 1 juillet : échanges et discussions autour d’un partenariat avec l’Université du Luxembourg pour que MWMW intervienne dans la formation des étudiants en 3</a:t>
            </a:r>
            <a:r>
              <a:rPr lang="fr-LU" baseline="30000" dirty="0">
                <a:effectLst/>
                <a:latin typeface="Times New Roman" panose="02020603050405020304" pitchFamily="18" charset="0"/>
                <a:ea typeface="Times New Roman" panose="02020603050405020304" pitchFamily="18" charset="0"/>
              </a:rPr>
              <a:t>ème</a:t>
            </a:r>
            <a:r>
              <a:rPr lang="fr-LU" dirty="0">
                <a:effectLst/>
                <a:latin typeface="Times New Roman" panose="02020603050405020304" pitchFamily="18" charset="0"/>
                <a:ea typeface="Times New Roman" panose="02020603050405020304" pitchFamily="18" charset="0"/>
              </a:rPr>
              <a:t> année de médecine.</a:t>
            </a:r>
          </a:p>
          <a:p>
            <a:pPr marL="342900" lvl="0" indent="-342900">
              <a:lnSpc>
                <a:spcPct val="110000"/>
              </a:lnSpc>
              <a:buFont typeface="Symbol" pitchFamily="2" charset="2"/>
              <a:buChar char=""/>
            </a:pPr>
            <a:r>
              <a:rPr lang="fr-LU" dirty="0">
                <a:effectLst/>
                <a:latin typeface="Times New Roman" panose="02020603050405020304" pitchFamily="18" charset="0"/>
                <a:ea typeface="Times New Roman" panose="02020603050405020304" pitchFamily="18" charset="0"/>
              </a:rPr>
              <a:t>Le 5 juillet : Présence du SEA </a:t>
            </a:r>
            <a:r>
              <a:rPr lang="fr-LU" dirty="0">
                <a:latin typeface="Times New Roman" panose="02020603050405020304" pitchFamily="18" charset="0"/>
                <a:ea typeface="Times New Roman" panose="02020603050405020304" pitchFamily="18" charset="0"/>
              </a:rPr>
              <a:t>à une</a:t>
            </a:r>
            <a:r>
              <a:rPr lang="fr-LU" dirty="0">
                <a:effectLst/>
                <a:latin typeface="Times New Roman" panose="02020603050405020304" pitchFamily="18" charset="0"/>
                <a:ea typeface="Times New Roman" panose="02020603050405020304" pitchFamily="18" charset="0"/>
              </a:rPr>
              <a:t> </a:t>
            </a:r>
            <a:r>
              <a:rPr lang="fr-LU" dirty="0">
                <a:latin typeface="Times New Roman" panose="02020603050405020304" pitchFamily="18" charset="0"/>
                <a:ea typeface="Times New Roman" panose="02020603050405020304" pitchFamily="18" charset="0"/>
                <a:cs typeface="Calibri" panose="020F0502020204030204" pitchFamily="34" charset="0"/>
              </a:rPr>
              <a:t>c</a:t>
            </a:r>
            <a:r>
              <a:rPr lang="fr-LU" dirty="0">
                <a:effectLst/>
                <a:latin typeface="Times New Roman" panose="02020603050405020304" pitchFamily="18" charset="0"/>
                <a:ea typeface="Times New Roman" panose="02020603050405020304" pitchFamily="18" charset="0"/>
                <a:cs typeface="Calibri" panose="020F0502020204030204" pitchFamily="34" charset="0"/>
              </a:rPr>
              <a:t>onférence à Belval, à l’occasion de la sortie du livre du Dr THILL Bernard </a:t>
            </a:r>
            <a:r>
              <a:rPr lang="fr-LU" i="1" dirty="0">
                <a:effectLst/>
                <a:latin typeface="Times New Roman" panose="02020603050405020304" pitchFamily="18" charset="0"/>
                <a:ea typeface="Times New Roman" panose="02020603050405020304" pitchFamily="18" charset="0"/>
                <a:cs typeface="Calibri" panose="020F0502020204030204" pitchFamily="34" charset="0"/>
              </a:rPr>
              <a:t>« </a:t>
            </a:r>
            <a:r>
              <a:rPr lang="fr-LU" i="1" dirty="0" err="1">
                <a:effectLst/>
                <a:latin typeface="Times New Roman" panose="02020603050405020304" pitchFamily="18" charset="0"/>
                <a:ea typeface="Times New Roman" panose="02020603050405020304" pitchFamily="18" charset="0"/>
                <a:cs typeface="Calibri" panose="020F0502020204030204" pitchFamily="34" charset="0"/>
              </a:rPr>
              <a:t>Das</a:t>
            </a:r>
            <a:r>
              <a:rPr lang="fr-LU" i="1" dirty="0">
                <a:effectLst/>
                <a:latin typeface="Times New Roman" panose="02020603050405020304" pitchFamily="18" charset="0"/>
                <a:ea typeface="Times New Roman" panose="02020603050405020304" pitchFamily="18" charset="0"/>
                <a:cs typeface="Calibri" panose="020F0502020204030204" pitchFamily="34" charset="0"/>
              </a:rPr>
              <a:t> </a:t>
            </a:r>
            <a:r>
              <a:rPr lang="fr-LU" i="1" dirty="0" err="1">
                <a:effectLst/>
                <a:latin typeface="Times New Roman" panose="02020603050405020304" pitchFamily="18" charset="0"/>
                <a:ea typeface="Times New Roman" panose="02020603050405020304" pitchFamily="18" charset="0"/>
                <a:cs typeface="Calibri" panose="020F0502020204030204" pitchFamily="34" charset="0"/>
              </a:rPr>
              <a:t>warschauer</a:t>
            </a:r>
            <a:r>
              <a:rPr lang="fr-LU" i="1" dirty="0">
                <a:effectLst/>
                <a:latin typeface="Times New Roman" panose="02020603050405020304" pitchFamily="18" charset="0"/>
                <a:ea typeface="Times New Roman" panose="02020603050405020304" pitchFamily="18" charset="0"/>
                <a:cs typeface="Calibri" panose="020F0502020204030204" pitchFamily="34" charset="0"/>
              </a:rPr>
              <a:t> </a:t>
            </a:r>
            <a:r>
              <a:rPr lang="fr-LU" i="1" dirty="0" err="1">
                <a:effectLst/>
                <a:latin typeface="Times New Roman" panose="02020603050405020304" pitchFamily="18" charset="0"/>
                <a:ea typeface="Times New Roman" panose="02020603050405020304" pitchFamily="18" charset="0"/>
                <a:cs typeface="Calibri" panose="020F0502020204030204" pitchFamily="34" charset="0"/>
              </a:rPr>
              <a:t>Konzert</a:t>
            </a:r>
            <a:r>
              <a:rPr lang="fr-LU" i="1" dirty="0">
                <a:effectLst/>
                <a:latin typeface="Times New Roman" panose="02020603050405020304" pitchFamily="18" charset="0"/>
                <a:ea typeface="Times New Roman" panose="02020603050405020304" pitchFamily="18" charset="0"/>
                <a:cs typeface="Calibri" panose="020F0502020204030204" pitchFamily="34" charset="0"/>
              </a:rPr>
              <a:t> – </a:t>
            </a:r>
            <a:r>
              <a:rPr lang="fr-LU" i="1" dirty="0" err="1">
                <a:effectLst/>
                <a:latin typeface="Times New Roman" panose="02020603050405020304" pitchFamily="18" charset="0"/>
                <a:ea typeface="Times New Roman" panose="02020603050405020304" pitchFamily="18" charset="0"/>
                <a:cs typeface="Calibri" panose="020F0502020204030204" pitchFamily="34" charset="0"/>
              </a:rPr>
              <a:t>oder</a:t>
            </a:r>
            <a:r>
              <a:rPr lang="fr-LU" i="1" dirty="0">
                <a:effectLst/>
                <a:latin typeface="Times New Roman" panose="02020603050405020304" pitchFamily="18" charset="0"/>
                <a:ea typeface="Times New Roman" panose="02020603050405020304" pitchFamily="18" charset="0"/>
                <a:cs typeface="Calibri" panose="020F0502020204030204" pitchFamily="34" charset="0"/>
              </a:rPr>
              <a:t> der </a:t>
            </a:r>
            <a:r>
              <a:rPr lang="fr-LU" i="1" dirty="0" err="1">
                <a:effectLst/>
                <a:latin typeface="Times New Roman" panose="02020603050405020304" pitchFamily="18" charset="0"/>
                <a:ea typeface="Times New Roman" panose="02020603050405020304" pitchFamily="18" charset="0"/>
                <a:cs typeface="Calibri" panose="020F0502020204030204" pitchFamily="34" charset="0"/>
              </a:rPr>
              <a:t>Letzte</a:t>
            </a:r>
            <a:r>
              <a:rPr lang="fr-LU" i="1" dirty="0">
                <a:effectLst/>
                <a:latin typeface="Times New Roman" panose="02020603050405020304" pitchFamily="18" charset="0"/>
                <a:ea typeface="Times New Roman" panose="02020603050405020304" pitchFamily="18" charset="0"/>
                <a:cs typeface="Calibri" panose="020F0502020204030204" pitchFamily="34" charset="0"/>
              </a:rPr>
              <a:t> Gang ».</a:t>
            </a:r>
            <a:endParaRPr lang="fr-LU" dirty="0">
              <a:effectLst/>
              <a:latin typeface="Times New Roman" panose="02020603050405020304" pitchFamily="18" charset="0"/>
              <a:ea typeface="Times New Roman" panose="02020603050405020304" pitchFamily="18" charset="0"/>
            </a:endParaRPr>
          </a:p>
          <a:p>
            <a:pPr marL="342900" lvl="0" indent="-342900">
              <a:lnSpc>
                <a:spcPct val="110000"/>
              </a:lnSpc>
              <a:buFont typeface="Symbol" pitchFamily="2" charset="2"/>
              <a:buChar char=""/>
            </a:pPr>
            <a:r>
              <a:rPr lang="fr-LU" dirty="0">
                <a:effectLst/>
                <a:latin typeface="Times New Roman" panose="02020603050405020304" pitchFamily="18" charset="0"/>
                <a:ea typeface="Times New Roman" panose="02020603050405020304" pitchFamily="18" charset="0"/>
              </a:rPr>
              <a:t>Le 7 juillet : Réunion du Conseil d’Administration.</a:t>
            </a:r>
          </a:p>
          <a:p>
            <a:pPr marL="342900" lvl="0" indent="-342900">
              <a:lnSpc>
                <a:spcPct val="110000"/>
              </a:lnSpc>
              <a:buFont typeface="Symbol" pitchFamily="2" charset="2"/>
              <a:buChar char=""/>
            </a:pPr>
            <a:r>
              <a:rPr lang="fr-LU" dirty="0">
                <a:effectLst/>
                <a:latin typeface="Times New Roman" panose="02020603050405020304" pitchFamily="18" charset="0"/>
                <a:ea typeface="Times New Roman" panose="02020603050405020304" pitchFamily="18" charset="0"/>
              </a:rPr>
              <a:t>Le 12 juillet : Rencontre avec le SAT  (Service d’Accompagnement Tutélaire) à Ettelbruck</a:t>
            </a:r>
          </a:p>
          <a:p>
            <a:pPr marL="342900" lvl="0" indent="-342900">
              <a:lnSpc>
                <a:spcPct val="110000"/>
              </a:lnSpc>
              <a:buFont typeface="Symbol" pitchFamily="2" charset="2"/>
              <a:buChar char=""/>
            </a:pPr>
            <a:r>
              <a:rPr lang="fr-LU" dirty="0">
                <a:effectLst/>
                <a:latin typeface="Times New Roman" panose="02020603050405020304" pitchFamily="18" charset="0"/>
                <a:ea typeface="Times New Roman" panose="02020603050405020304" pitchFamily="18" charset="0"/>
              </a:rPr>
              <a:t>Création par le secrétariat d’une nouvelle feuille d’adhésion pour nos membres. </a:t>
            </a:r>
          </a:p>
        </p:txBody>
      </p:sp>
      <p:sp>
        <p:nvSpPr>
          <p:cNvPr id="13" name="Rectangle 12">
            <a:extLst>
              <a:ext uri="{FF2B5EF4-FFF2-40B4-BE49-F238E27FC236}">
                <a16:creationId xmlns:a16="http://schemas.microsoft.com/office/drawing/2014/main" id="{F73E8968-6159-4E94-A13D-224801164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07926" y="-9588"/>
            <a:ext cx="3482619" cy="3438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88BD5C6-0044-48BA-9B98-DCFED9A56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9179" y="17447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que 54" descr="Liste contour">
            <a:extLst>
              <a:ext uri="{FF2B5EF4-FFF2-40B4-BE49-F238E27FC236}">
                <a16:creationId xmlns:a16="http://schemas.microsoft.com/office/drawing/2014/main" id="{AF5D3CAB-E344-B01B-08E5-998102EBB8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61637" y="4147027"/>
            <a:ext cx="1983600" cy="1983600"/>
          </a:xfrm>
          <a:prstGeom prst="rect">
            <a:avLst/>
          </a:prstGeom>
        </p:spPr>
      </p:pic>
      <p:sp>
        <p:nvSpPr>
          <p:cNvPr id="17" name="Rectangle 16">
            <a:extLst>
              <a:ext uri="{FF2B5EF4-FFF2-40B4-BE49-F238E27FC236}">
                <a16:creationId xmlns:a16="http://schemas.microsoft.com/office/drawing/2014/main" id="{2335EE8A-A6AE-4EB3-A818-D6FBBEC2D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07926" y="3429000"/>
            <a:ext cx="3482619" cy="343858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FC60D83-3888-4AFC-B552-0AA260B2A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9179" y="360347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que 4" descr="Toque d'étudiant avec un remplissage uni">
            <a:extLst>
              <a:ext uri="{FF2B5EF4-FFF2-40B4-BE49-F238E27FC236}">
                <a16:creationId xmlns:a16="http://schemas.microsoft.com/office/drawing/2014/main" id="{EDC5C758-C15C-B711-695F-3E928CBD7D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48456" y="709237"/>
            <a:ext cx="1983355" cy="1983355"/>
          </a:xfrm>
          <a:prstGeom prst="rect">
            <a:avLst/>
          </a:prstGeom>
        </p:spPr>
      </p:pic>
      <p:pic>
        <p:nvPicPr>
          <p:cNvPr id="7" name="Graphique 54" descr="Liste contour">
            <a:extLst>
              <a:ext uri="{FF2B5EF4-FFF2-40B4-BE49-F238E27FC236}">
                <a16:creationId xmlns:a16="http://schemas.microsoft.com/office/drawing/2014/main" id="{3DE531A8-B1A1-E339-754F-F80D253BDA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60628" y="4211591"/>
            <a:ext cx="1771936" cy="1771936"/>
          </a:xfrm>
          <a:prstGeom prst="rect">
            <a:avLst/>
          </a:prstGeom>
        </p:spPr>
      </p:pic>
    </p:spTree>
    <p:extLst>
      <p:ext uri="{BB962C8B-B14F-4D97-AF65-F5344CB8AC3E}">
        <p14:creationId xmlns:p14="http://schemas.microsoft.com/office/powerpoint/2010/main" val="189730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907709-43C9-4447-93EF-AD743C2D5553}"/>
              </a:ext>
            </a:extLst>
          </p:cNvPr>
          <p:cNvSpPr>
            <a:spLocks noGrp="1"/>
          </p:cNvSpPr>
          <p:nvPr>
            <p:ph idx="1"/>
          </p:nvPr>
        </p:nvSpPr>
        <p:spPr>
          <a:xfrm>
            <a:off x="293077" y="984739"/>
            <a:ext cx="5099539" cy="5521569"/>
          </a:xfrm>
        </p:spPr>
        <p:txBody>
          <a:bodyPr>
            <a:normAutofit/>
          </a:bodyPr>
          <a:lstStyle/>
          <a:p>
            <a:pPr indent="0" algn="just">
              <a:lnSpc>
                <a:spcPct val="115000"/>
              </a:lnSpc>
              <a:buNone/>
            </a:pPr>
            <a:r>
              <a:rPr lang="fr-LU" b="1" dirty="0">
                <a:solidFill>
                  <a:srgbClr val="000000"/>
                </a:solidFill>
                <a:effectLst/>
                <a:latin typeface="Times New Roman" panose="02020603050405020304" pitchFamily="18" charset="0"/>
                <a:ea typeface="Times New Roman" panose="02020603050405020304" pitchFamily="18" charset="0"/>
              </a:rPr>
              <a:t>Août :</a:t>
            </a:r>
            <a:r>
              <a:rPr lang="fr-LU" dirty="0">
                <a:effectLst/>
                <a:latin typeface="Times New Roman" panose="02020603050405020304" pitchFamily="18" charset="0"/>
                <a:ea typeface="Times New Roman" panose="02020603050405020304" pitchFamily="18" charset="0"/>
              </a:rPr>
              <a:t> </a:t>
            </a:r>
          </a:p>
          <a:p>
            <a:pPr marL="342900" lvl="0" indent="-342900" algn="just">
              <a:lnSpc>
                <a:spcPct val="115000"/>
              </a:lnSpc>
              <a:buFont typeface="Symbol" pitchFamily="2" charset="2"/>
              <a:buChar char=""/>
            </a:pPr>
            <a:r>
              <a:rPr lang="fr-LU" dirty="0">
                <a:solidFill>
                  <a:srgbClr val="000000"/>
                </a:solidFill>
                <a:effectLst/>
                <a:latin typeface="Times New Roman" panose="02020603050405020304" pitchFamily="18" charset="0"/>
                <a:ea typeface="Times New Roman" panose="02020603050405020304" pitchFamily="18" charset="0"/>
              </a:rPr>
              <a:t>Le 4 août : Rencontre entre MWMW la Fondation du Luxembourg pour une demande de financement de projets (Le financement ayant pour but de relancer la campagne de sensibilisation sur le territoire du Grand-Duché).</a:t>
            </a:r>
            <a:endParaRPr lang="fr-LU"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dirty="0">
                <a:solidFill>
                  <a:srgbClr val="000000"/>
                </a:solidFill>
                <a:effectLst/>
                <a:latin typeface="Times New Roman" panose="02020603050405020304" pitchFamily="18" charset="0"/>
                <a:ea typeface="Times New Roman" panose="02020603050405020304" pitchFamily="18" charset="0"/>
              </a:rPr>
              <a:t>Le 19 août : Conférence à la Ville de Luxembourg sur le thème de l’euthanasie et de l’assistance au suicide.</a:t>
            </a:r>
            <a:endParaRPr lang="fr-LU"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dirty="0">
                <a:solidFill>
                  <a:srgbClr val="000000"/>
                </a:solidFill>
                <a:effectLst/>
                <a:latin typeface="Times New Roman" panose="02020603050405020304" pitchFamily="18" charset="0"/>
                <a:ea typeface="Times New Roman" panose="02020603050405020304" pitchFamily="18" charset="0"/>
              </a:rPr>
              <a:t>Préparation du dossier de demande de financement de projets par le SEA et le secrétariat.</a:t>
            </a:r>
            <a:endParaRPr lang="fr-LU" dirty="0">
              <a:effectLst/>
              <a:latin typeface="Times New Roman" panose="02020603050405020304" pitchFamily="18" charset="0"/>
              <a:ea typeface="Times New Roman" panose="02020603050405020304" pitchFamily="18" charset="0"/>
            </a:endParaRPr>
          </a:p>
        </p:txBody>
      </p:sp>
      <p:sp>
        <p:nvSpPr>
          <p:cNvPr id="18" name="Espace réservé du contenu 2">
            <a:extLst>
              <a:ext uri="{FF2B5EF4-FFF2-40B4-BE49-F238E27FC236}">
                <a16:creationId xmlns:a16="http://schemas.microsoft.com/office/drawing/2014/main" id="{A6AC87D4-1A47-ECB6-CB3A-090799D67443}"/>
              </a:ext>
            </a:extLst>
          </p:cNvPr>
          <p:cNvSpPr txBox="1">
            <a:spLocks/>
          </p:cNvSpPr>
          <p:nvPr/>
        </p:nvSpPr>
        <p:spPr>
          <a:xfrm>
            <a:off x="5920612" y="1471246"/>
            <a:ext cx="5521569" cy="454855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Symbol" pitchFamily="2" charset="2"/>
              <a:buChar char=""/>
            </a:pPr>
            <a:r>
              <a:rPr lang="fr-LU" dirty="0">
                <a:solidFill>
                  <a:srgbClr val="000000"/>
                </a:solidFill>
                <a:effectLst/>
                <a:latin typeface="Times New Roman" panose="02020603050405020304" pitchFamily="18" charset="0"/>
                <a:ea typeface="Times New Roman" panose="02020603050405020304" pitchFamily="18" charset="0"/>
              </a:rPr>
              <a:t>Rédaction d’une lettre circulaire à destination des Hôpitaux du Luxembourg pour les sensibiliser à la loi du 16 mars 2009 sur l’euthanasie et l’assistance au suicide. </a:t>
            </a:r>
          </a:p>
          <a:p>
            <a:pPr marL="342900" lvl="0" indent="-342900" algn="just">
              <a:buFont typeface="Symbol" pitchFamily="2" charset="2"/>
              <a:buChar char=""/>
            </a:pPr>
            <a:r>
              <a:rPr lang="fr-LU" dirty="0">
                <a:solidFill>
                  <a:srgbClr val="000000"/>
                </a:solidFill>
                <a:effectLst/>
                <a:latin typeface="Times New Roman" panose="02020603050405020304" pitchFamily="18" charset="0"/>
                <a:ea typeface="Times New Roman" panose="02020603050405020304" pitchFamily="18" charset="0"/>
              </a:rPr>
              <a:t>Ajout de notre association et de notre contact sur </a:t>
            </a:r>
            <a:r>
              <a:rPr lang="fr-LU" dirty="0" err="1">
                <a:solidFill>
                  <a:srgbClr val="000000"/>
                </a:solidFill>
                <a:effectLst/>
                <a:latin typeface="Times New Roman" panose="02020603050405020304" pitchFamily="18" charset="0"/>
                <a:ea typeface="Times New Roman" panose="02020603050405020304" pitchFamily="18" charset="0"/>
              </a:rPr>
              <a:t>Editus.lu</a:t>
            </a:r>
            <a:r>
              <a:rPr lang="fr-LU" dirty="0">
                <a:solidFill>
                  <a:srgbClr val="000000"/>
                </a:solidFill>
                <a:effectLst/>
                <a:latin typeface="Times New Roman" panose="02020603050405020304" pitchFamily="18" charset="0"/>
                <a:ea typeface="Times New Roman" panose="02020603050405020304" pitchFamily="18" charset="0"/>
              </a:rPr>
              <a:t> </a:t>
            </a:r>
          </a:p>
          <a:p>
            <a:pPr marL="342900" lvl="0" indent="-342900" algn="just">
              <a:buFont typeface="Symbol" pitchFamily="2" charset="2"/>
              <a:buChar char=""/>
            </a:pPr>
            <a:r>
              <a:rPr lang="fr-LU" dirty="0">
                <a:effectLst/>
                <a:latin typeface="Times New Roman" panose="02020603050405020304" pitchFamily="18" charset="0"/>
                <a:ea typeface="Times New Roman" panose="02020603050405020304" pitchFamily="18" charset="0"/>
              </a:rPr>
              <a:t>Création de support publicitaire et de matériel pour les différents événements que nous organisons (papeterie, comptoir, cartes de visites…)</a:t>
            </a:r>
          </a:p>
          <a:p>
            <a:pPr marL="342900" lvl="0" indent="-342900" algn="just">
              <a:buFont typeface="Symbol" pitchFamily="2" charset="2"/>
              <a:buChar char=""/>
            </a:pPr>
            <a:endParaRPr lang="fr-LU" sz="16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de-DE" dirty="0"/>
          </a:p>
        </p:txBody>
      </p:sp>
      <p:pic>
        <p:nvPicPr>
          <p:cNvPr id="5" name="Graphique 56" descr="Mégaphone1 contour">
            <a:extLst>
              <a:ext uri="{FF2B5EF4-FFF2-40B4-BE49-F238E27FC236}">
                <a16:creationId xmlns:a16="http://schemas.microsoft.com/office/drawing/2014/main" id="{4636D480-58F8-593F-89E4-DCF3E17C24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4896" y="351692"/>
            <a:ext cx="948396" cy="948396"/>
          </a:xfrm>
          <a:prstGeom prst="rect">
            <a:avLst/>
          </a:prstGeom>
        </p:spPr>
      </p:pic>
      <p:pic>
        <p:nvPicPr>
          <p:cNvPr id="6" name="Graphique 39" descr="@ contour">
            <a:extLst>
              <a:ext uri="{FF2B5EF4-FFF2-40B4-BE49-F238E27FC236}">
                <a16:creationId xmlns:a16="http://schemas.microsoft.com/office/drawing/2014/main" id="{7D3BBE43-5232-5C9C-2147-39F7F6E702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5662" y="4695092"/>
            <a:ext cx="914400" cy="914400"/>
          </a:xfrm>
          <a:prstGeom prst="rect">
            <a:avLst/>
          </a:prstGeom>
        </p:spPr>
      </p:pic>
    </p:spTree>
    <p:extLst>
      <p:ext uri="{BB962C8B-B14F-4D97-AF65-F5344CB8AC3E}">
        <p14:creationId xmlns:p14="http://schemas.microsoft.com/office/powerpoint/2010/main" val="341263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907709-43C9-4447-93EF-AD743C2D5553}"/>
              </a:ext>
            </a:extLst>
          </p:cNvPr>
          <p:cNvSpPr>
            <a:spLocks noGrp="1"/>
          </p:cNvSpPr>
          <p:nvPr>
            <p:ph idx="1"/>
          </p:nvPr>
        </p:nvSpPr>
        <p:spPr>
          <a:xfrm>
            <a:off x="234463" y="519298"/>
            <a:ext cx="5099538" cy="6178061"/>
          </a:xfrm>
        </p:spPr>
        <p:txBody>
          <a:bodyPr>
            <a:normAutofit/>
          </a:bodyPr>
          <a:lstStyle/>
          <a:p>
            <a:pPr indent="0">
              <a:lnSpc>
                <a:spcPct val="115000"/>
              </a:lnSpc>
              <a:buNone/>
            </a:pPr>
            <a:r>
              <a:rPr lang="fr-LU" b="1" dirty="0">
                <a:solidFill>
                  <a:srgbClr val="000000"/>
                </a:solidFill>
                <a:latin typeface="Times New Roman" panose="02020603050405020304" pitchFamily="18" charset="0"/>
                <a:ea typeface="Times New Roman" panose="02020603050405020304" pitchFamily="18" charset="0"/>
              </a:rPr>
              <a:t>Septembre</a:t>
            </a:r>
            <a:r>
              <a:rPr lang="fr-LU" b="1" dirty="0">
                <a:solidFill>
                  <a:srgbClr val="000000"/>
                </a:solidFill>
                <a:effectLst/>
                <a:latin typeface="Times New Roman" panose="02020603050405020304" pitchFamily="18" charset="0"/>
                <a:ea typeface="Times New Roman" panose="02020603050405020304" pitchFamily="18" charset="0"/>
              </a:rPr>
              <a:t> :</a:t>
            </a:r>
            <a:r>
              <a:rPr lang="fr-LU" dirty="0">
                <a:effectLst/>
                <a:latin typeface="Times New Roman" panose="02020603050405020304" pitchFamily="18" charset="0"/>
                <a:ea typeface="Times New Roman" panose="02020603050405020304" pitchFamily="18" charset="0"/>
              </a:rPr>
              <a:t> </a:t>
            </a:r>
            <a:br>
              <a:rPr lang="fr-LU" dirty="0">
                <a:effectLst/>
                <a:latin typeface="Times New Roman" panose="02020603050405020304" pitchFamily="18" charset="0"/>
                <a:ea typeface="Times New Roman" panose="02020603050405020304" pitchFamily="18" charset="0"/>
              </a:rPr>
            </a:br>
            <a:endParaRPr lang="fr-LU"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6 septembre : Rencontre avec une de nos nouvelles bénévoles pour une séance d’information. </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8 septembre : Réunion du Conseil d’Administration.</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10 septembre : Intervention du président de MWMW à la radio 100.7 </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22 septembre : Présence du SEA à la « Matinée Santé » à Dudelange pour un stand d’information.</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22 septembre : Rencontre avec la Fondation Cancer dans une perspective de sensibiliser les professionnels de la santé sur le sujet de l’euthanasie et de l’assistance au suicide. </a:t>
            </a:r>
          </a:p>
          <a:p>
            <a:pPr marL="342900" lvl="0" indent="-342900">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Les 23 et 24 septembre : Stand d’information au centre commercial « Belle-Etoile » à Bertrange.</a:t>
            </a:r>
            <a:endParaRPr lang="fr-LU" sz="16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29 septembre : Rencontre avec une de nos nouvelles bénévoles pour une séance d’information. </a:t>
            </a:r>
          </a:p>
        </p:txBody>
      </p:sp>
      <p:sp>
        <p:nvSpPr>
          <p:cNvPr id="18" name="Espace réservé du contenu 2">
            <a:extLst>
              <a:ext uri="{FF2B5EF4-FFF2-40B4-BE49-F238E27FC236}">
                <a16:creationId xmlns:a16="http://schemas.microsoft.com/office/drawing/2014/main" id="{A6AC87D4-1A47-ECB6-CB3A-090799D67443}"/>
              </a:ext>
            </a:extLst>
          </p:cNvPr>
          <p:cNvSpPr txBox="1">
            <a:spLocks/>
          </p:cNvSpPr>
          <p:nvPr/>
        </p:nvSpPr>
        <p:spPr>
          <a:xfrm>
            <a:off x="5574325" y="1209854"/>
            <a:ext cx="5920152" cy="5486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Tenue à jour du site internet et de Facebook quant à la promotion des évènements organisés.</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Envoi de notre programme d’évènements pour le 2</a:t>
            </a:r>
            <a:r>
              <a:rPr lang="fr-LU" sz="1600" baseline="30000" dirty="0">
                <a:solidFill>
                  <a:srgbClr val="000000"/>
                </a:solidFill>
                <a:effectLst/>
                <a:latin typeface="Times New Roman" panose="02020603050405020304" pitchFamily="18" charset="0"/>
                <a:ea typeface="Times New Roman" panose="02020603050405020304" pitchFamily="18" charset="0"/>
              </a:rPr>
              <a:t>ème</a:t>
            </a:r>
            <a:r>
              <a:rPr lang="fr-LU" sz="1600" dirty="0">
                <a:solidFill>
                  <a:srgbClr val="000000"/>
                </a:solidFill>
                <a:effectLst/>
                <a:latin typeface="Times New Roman" panose="02020603050405020304" pitchFamily="18" charset="0"/>
                <a:ea typeface="Times New Roman" panose="02020603050405020304" pitchFamily="18" charset="0"/>
              </a:rPr>
              <a:t> semestre de 2022 aux différents membres et institutions avec lesquelles nous collaborons</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Préparation de documents et autre matériel(QR code, programme évènements, carte d’accès à nos locaux, sacs en coton, fardes A4 ....) à destination du grand public pour une meilleure visibilité de notre association.</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Mise en place d’un questionnaire de satisfaction lors de nos RDV afin de nous permettre une meilleure visibilité sur nos actions et de savoir comment les personnes ont eu connaissance de l’association.</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Rédaction d’un article sur MWMW pour la revue </a:t>
            </a:r>
            <a:r>
              <a:rPr lang="fr-LU" sz="1600" i="1" dirty="0" err="1">
                <a:solidFill>
                  <a:srgbClr val="000000"/>
                </a:solidFill>
                <a:effectLst/>
                <a:latin typeface="Times New Roman" panose="02020603050405020304" pitchFamily="18" charset="0"/>
                <a:ea typeface="Times New Roman" panose="02020603050405020304" pitchFamily="18" charset="0"/>
              </a:rPr>
              <a:t>Luxseniors</a:t>
            </a:r>
            <a:r>
              <a:rPr lang="fr-LU" sz="1600" dirty="0">
                <a:solidFill>
                  <a:srgbClr val="000000"/>
                </a:solidFill>
                <a:effectLst/>
                <a:latin typeface="Times New Roman" panose="02020603050405020304" pitchFamily="18" charset="0"/>
                <a:ea typeface="Times New Roman" panose="02020603050405020304" pitchFamily="18" charset="0"/>
              </a:rPr>
              <a:t>.</a:t>
            </a:r>
          </a:p>
          <a:p>
            <a:pPr marL="0" indent="0">
              <a:buFont typeface="Arial" panose="020B0604020202020204" pitchFamily="34" charset="0"/>
              <a:buNone/>
            </a:pPr>
            <a:endParaRPr lang="de-DE" dirty="0"/>
          </a:p>
        </p:txBody>
      </p:sp>
      <p:pic>
        <p:nvPicPr>
          <p:cNvPr id="2" name="Graphique 63" descr="Calendrier journalier contour">
            <a:extLst>
              <a:ext uri="{FF2B5EF4-FFF2-40B4-BE49-F238E27FC236}">
                <a16:creationId xmlns:a16="http://schemas.microsoft.com/office/drawing/2014/main" id="{C31B9E4D-E647-CADB-2E42-6A13F8DB01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9398" y="0"/>
            <a:ext cx="1209854" cy="1209854"/>
          </a:xfrm>
          <a:prstGeom prst="rect">
            <a:avLst/>
          </a:prstGeom>
        </p:spPr>
      </p:pic>
      <p:pic>
        <p:nvPicPr>
          <p:cNvPr id="4" name="Graphique 47" descr="Podcasting contour">
            <a:extLst>
              <a:ext uri="{FF2B5EF4-FFF2-40B4-BE49-F238E27FC236}">
                <a16:creationId xmlns:a16="http://schemas.microsoft.com/office/drawing/2014/main" id="{EA07D1D5-DA93-788D-5D2C-F1E3A0EE67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3524" y="2660035"/>
            <a:ext cx="592014" cy="592014"/>
          </a:xfrm>
          <a:prstGeom prst="rect">
            <a:avLst/>
          </a:prstGeom>
        </p:spPr>
      </p:pic>
      <p:pic>
        <p:nvPicPr>
          <p:cNvPr id="8" name="Image 7">
            <a:extLst>
              <a:ext uri="{FF2B5EF4-FFF2-40B4-BE49-F238E27FC236}">
                <a16:creationId xmlns:a16="http://schemas.microsoft.com/office/drawing/2014/main" id="{F2854090-8CB4-A189-26E4-647E707792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2731" y="5775866"/>
            <a:ext cx="1089269" cy="1089269"/>
          </a:xfrm>
          <a:prstGeom prst="rect">
            <a:avLst/>
          </a:prstGeom>
        </p:spPr>
      </p:pic>
    </p:spTree>
    <p:extLst>
      <p:ext uri="{BB962C8B-B14F-4D97-AF65-F5344CB8AC3E}">
        <p14:creationId xmlns:p14="http://schemas.microsoft.com/office/powerpoint/2010/main" val="126063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907709-43C9-4447-93EF-AD743C2D5553}"/>
              </a:ext>
            </a:extLst>
          </p:cNvPr>
          <p:cNvSpPr>
            <a:spLocks noGrp="1"/>
          </p:cNvSpPr>
          <p:nvPr>
            <p:ph idx="1"/>
          </p:nvPr>
        </p:nvSpPr>
        <p:spPr>
          <a:xfrm>
            <a:off x="128468" y="185189"/>
            <a:ext cx="5193810" cy="6672811"/>
          </a:xfrm>
        </p:spPr>
        <p:txBody>
          <a:bodyPr>
            <a:normAutofit fontScale="85000" lnSpcReduction="10000"/>
          </a:bodyPr>
          <a:lstStyle/>
          <a:p>
            <a:pPr indent="0">
              <a:lnSpc>
                <a:spcPct val="115000"/>
              </a:lnSpc>
              <a:buNone/>
            </a:pPr>
            <a:r>
              <a:rPr lang="fr-LU" sz="2100" b="1" dirty="0">
                <a:solidFill>
                  <a:srgbClr val="000000"/>
                </a:solidFill>
                <a:latin typeface="Times New Roman" panose="02020603050405020304" pitchFamily="18" charset="0"/>
                <a:ea typeface="Times New Roman" panose="02020603050405020304" pitchFamily="18" charset="0"/>
              </a:rPr>
              <a:t>Octobre</a:t>
            </a:r>
            <a:r>
              <a:rPr lang="fr-LU" sz="2100" b="1" dirty="0">
                <a:solidFill>
                  <a:srgbClr val="000000"/>
                </a:solidFill>
                <a:effectLst/>
                <a:latin typeface="Times New Roman" panose="02020603050405020304" pitchFamily="18" charset="0"/>
                <a:ea typeface="Times New Roman" panose="02020603050405020304" pitchFamily="18" charset="0"/>
              </a:rPr>
              <a:t> :</a:t>
            </a:r>
            <a:r>
              <a:rPr lang="fr-LU" sz="2100" dirty="0">
                <a:effectLst/>
                <a:latin typeface="Times New Roman" panose="02020603050405020304" pitchFamily="18" charset="0"/>
                <a:ea typeface="Times New Roman" panose="02020603050405020304" pitchFamily="18" charset="0"/>
              </a:rPr>
              <a:t> </a:t>
            </a:r>
            <a:br>
              <a:rPr lang="fr-LU" dirty="0">
                <a:effectLst/>
                <a:latin typeface="Times New Roman" panose="02020603050405020304" pitchFamily="18" charset="0"/>
                <a:ea typeface="Times New Roman" panose="02020603050405020304" pitchFamily="18" charset="0"/>
              </a:rPr>
            </a:br>
            <a:endParaRPr lang="fr-LU"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2000" dirty="0">
                <a:solidFill>
                  <a:srgbClr val="000000"/>
                </a:solidFill>
                <a:effectLst/>
                <a:latin typeface="Times New Roman" panose="02020603050405020304" pitchFamily="18" charset="0"/>
                <a:ea typeface="Times New Roman" panose="02020603050405020304" pitchFamily="18" charset="0"/>
              </a:rPr>
              <a:t>Le 3 octobre : Rencontre entre MWMW et le directeur du CHL autour de l’application de la loi du 16 mars 2009 relative à l’euthanasie et à l’assistance au suicide, discussion sur une éventuelle collaboration.</a:t>
            </a:r>
          </a:p>
          <a:p>
            <a:pPr marL="342900" lvl="0" indent="-342900" algn="just">
              <a:buFont typeface="Symbol" pitchFamily="2" charset="2"/>
              <a:buChar char=""/>
            </a:pPr>
            <a:r>
              <a:rPr lang="fr-LU" sz="2000" dirty="0">
                <a:solidFill>
                  <a:srgbClr val="000000"/>
                </a:solidFill>
                <a:effectLst/>
                <a:latin typeface="Times New Roman" panose="02020603050405020304" pitchFamily="18" charset="0"/>
                <a:ea typeface="Times New Roman" panose="02020603050405020304" pitchFamily="18" charset="0"/>
              </a:rPr>
              <a:t>Le 4 octobre : Réunion </a:t>
            </a:r>
            <a:r>
              <a:rPr lang="fr-LU" sz="2000" dirty="0">
                <a:solidFill>
                  <a:srgbClr val="000000"/>
                </a:solidFill>
                <a:latin typeface="Times New Roman" panose="02020603050405020304" pitchFamily="18" charset="0"/>
                <a:ea typeface="Times New Roman" panose="02020603050405020304" pitchFamily="18" charset="0"/>
              </a:rPr>
              <a:t>entre MWMW et </a:t>
            </a:r>
            <a:r>
              <a:rPr lang="fr-LU" sz="2000" dirty="0">
                <a:solidFill>
                  <a:srgbClr val="000000"/>
                </a:solidFill>
                <a:effectLst/>
                <a:latin typeface="Times New Roman" panose="02020603050405020304" pitchFamily="18" charset="0"/>
                <a:ea typeface="Times New Roman" panose="02020603050405020304" pitchFamily="18" charset="0"/>
              </a:rPr>
              <a:t>le COPAS pour mettre en place d’un questionnaire à destination des établissements de santé pour connaitre les procédures se référant à la loi du 16 mars 2009 sur l’euthanasie et l’assistance au suicide qui existent dans leurs établissements.</a:t>
            </a:r>
          </a:p>
          <a:p>
            <a:pPr marL="342900" lvl="0" indent="-342900" algn="just">
              <a:buFont typeface="Symbol" pitchFamily="2" charset="2"/>
              <a:buChar char=""/>
            </a:pPr>
            <a:r>
              <a:rPr lang="fr-LU" sz="2000" dirty="0">
                <a:solidFill>
                  <a:srgbClr val="000000"/>
                </a:solidFill>
                <a:effectLst/>
                <a:latin typeface="Times New Roman" panose="02020603050405020304" pitchFamily="18" charset="0"/>
                <a:ea typeface="Times New Roman" panose="02020603050405020304" pitchFamily="18" charset="0"/>
              </a:rPr>
              <a:t>Le 10 octobre : Séminaire GERO en luxembourgeois à destination des professionnels de santé à Itzig. </a:t>
            </a:r>
          </a:p>
          <a:p>
            <a:pPr marL="342900" lvl="0" indent="-342900" algn="just">
              <a:buFont typeface="Symbol" pitchFamily="2" charset="2"/>
              <a:buChar char=""/>
            </a:pPr>
            <a:r>
              <a:rPr lang="fr-LU" sz="2000" dirty="0">
                <a:solidFill>
                  <a:srgbClr val="000000"/>
                </a:solidFill>
                <a:effectLst/>
                <a:latin typeface="Times New Roman" panose="02020603050405020304" pitchFamily="18" charset="0"/>
                <a:ea typeface="Times New Roman" panose="02020603050405020304" pitchFamily="18" charset="0"/>
              </a:rPr>
              <a:t>Le 15 octobre : Stand d’information à la « Foire Sénior » au Centre </a:t>
            </a:r>
            <a:r>
              <a:rPr lang="fr-LU" sz="2000" dirty="0" err="1">
                <a:solidFill>
                  <a:srgbClr val="000000"/>
                </a:solidFill>
                <a:effectLst/>
                <a:latin typeface="Times New Roman" panose="02020603050405020304" pitchFamily="18" charset="0"/>
                <a:ea typeface="Times New Roman" panose="02020603050405020304" pitchFamily="18" charset="0"/>
              </a:rPr>
              <a:t>Atert</a:t>
            </a:r>
            <a:r>
              <a:rPr lang="fr-LU" sz="2000" dirty="0">
                <a:solidFill>
                  <a:srgbClr val="000000"/>
                </a:solidFill>
                <a:effectLst/>
                <a:latin typeface="Times New Roman" panose="02020603050405020304" pitchFamily="18" charset="0"/>
                <a:ea typeface="Times New Roman" panose="02020603050405020304" pitchFamily="18" charset="0"/>
              </a:rPr>
              <a:t> à Bertrange.</a:t>
            </a:r>
          </a:p>
          <a:p>
            <a:pPr marL="342900" indent="-342900" algn="just">
              <a:buFont typeface="Symbol" pitchFamily="2" charset="2"/>
              <a:buChar char=""/>
            </a:pPr>
            <a:r>
              <a:rPr lang="fr-LU" sz="2000" dirty="0">
                <a:solidFill>
                  <a:srgbClr val="000000"/>
                </a:solidFill>
                <a:effectLst/>
                <a:latin typeface="Times New Roman" panose="02020603050405020304" pitchFamily="18" charset="0"/>
                <a:ea typeface="Times New Roman" panose="02020603050405020304" pitchFamily="18" charset="0"/>
              </a:rPr>
              <a:t>Le 17 octobre : Présence de </a:t>
            </a:r>
            <a:r>
              <a:rPr lang="fr-LU" sz="2000" dirty="0">
                <a:solidFill>
                  <a:srgbClr val="000000"/>
                </a:solidFill>
                <a:latin typeface="Times New Roman" panose="02020603050405020304" pitchFamily="18" charset="0"/>
                <a:ea typeface="Times New Roman" panose="02020603050405020304" pitchFamily="18" charset="0"/>
              </a:rPr>
              <a:t>MWMW à la c</a:t>
            </a:r>
            <a:r>
              <a:rPr lang="fr-LU" sz="2000" dirty="0">
                <a:solidFill>
                  <a:srgbClr val="000000"/>
                </a:solidFill>
                <a:effectLst/>
                <a:latin typeface="Times New Roman" panose="02020603050405020304" pitchFamily="18" charset="0"/>
                <a:ea typeface="Times New Roman" panose="02020603050405020304" pitchFamily="18" charset="0"/>
              </a:rPr>
              <a:t>onférence </a:t>
            </a:r>
            <a:r>
              <a:rPr lang="fr-CH" sz="2000" dirty="0">
                <a:solidFill>
                  <a:srgbClr val="000000"/>
                </a:solidFill>
                <a:effectLst/>
                <a:latin typeface="Times New Roman" panose="02020603050405020304" pitchFamily="18" charset="0"/>
                <a:ea typeface="Calibri" panose="020F0502020204030204" pitchFamily="34" charset="0"/>
              </a:rPr>
              <a:t>« Ma volonté en fin de vie » </a:t>
            </a:r>
            <a:r>
              <a:rPr lang="fr-LU" sz="2000" dirty="0">
                <a:solidFill>
                  <a:srgbClr val="000000"/>
                </a:solidFill>
                <a:effectLst/>
                <a:latin typeface="Times New Roman" panose="02020603050405020304" pitchFamily="18" charset="0"/>
                <a:ea typeface="Times New Roman" panose="02020603050405020304" pitchFamily="18" charset="0"/>
              </a:rPr>
              <a:t>grand public GERO par </a:t>
            </a:r>
            <a:r>
              <a:rPr lang="fr-CH" sz="2000" dirty="0">
                <a:solidFill>
                  <a:srgbClr val="000000"/>
                </a:solidFill>
                <a:effectLst/>
                <a:latin typeface="Times New Roman" panose="02020603050405020304" pitchFamily="18" charset="0"/>
                <a:ea typeface="Calibri" panose="020F0502020204030204" pitchFamily="34" charset="0"/>
              </a:rPr>
              <a:t>Dr Graf Maurice et Mr. </a:t>
            </a:r>
            <a:r>
              <a:rPr lang="fr-CH" sz="2000" dirty="0" err="1">
                <a:solidFill>
                  <a:srgbClr val="000000"/>
                </a:solidFill>
                <a:effectLst/>
                <a:latin typeface="Times New Roman" panose="02020603050405020304" pitchFamily="18" charset="0"/>
                <a:ea typeface="Calibri" panose="020F0502020204030204" pitchFamily="34" charset="0"/>
              </a:rPr>
              <a:t>Schwebag</a:t>
            </a:r>
            <a:r>
              <a:rPr lang="fr-CH" sz="2000" dirty="0">
                <a:solidFill>
                  <a:srgbClr val="000000"/>
                </a:solidFill>
                <a:effectLst/>
                <a:latin typeface="Times New Roman" panose="02020603050405020304" pitchFamily="18" charset="0"/>
                <a:ea typeface="Calibri" panose="020F0502020204030204" pitchFamily="34" charset="0"/>
              </a:rPr>
              <a:t> Mike (Juriste et Médiateur de Santé).</a:t>
            </a:r>
            <a:endParaRPr lang="fr-LU" sz="2000" dirty="0">
              <a:solidFill>
                <a:srgbClr val="000000"/>
              </a:solidFill>
              <a:effectLst/>
              <a:latin typeface="Times New Roman" panose="02020603050405020304" pitchFamily="18" charset="0"/>
              <a:ea typeface="Times New Roman" panose="02020603050405020304" pitchFamily="18" charset="0"/>
            </a:endParaRPr>
          </a:p>
        </p:txBody>
      </p:sp>
      <p:sp>
        <p:nvSpPr>
          <p:cNvPr id="18" name="Espace réservé du contenu 2">
            <a:extLst>
              <a:ext uri="{FF2B5EF4-FFF2-40B4-BE49-F238E27FC236}">
                <a16:creationId xmlns:a16="http://schemas.microsoft.com/office/drawing/2014/main" id="{A6AC87D4-1A47-ECB6-CB3A-090799D67443}"/>
              </a:ext>
            </a:extLst>
          </p:cNvPr>
          <p:cNvSpPr txBox="1">
            <a:spLocks/>
          </p:cNvSpPr>
          <p:nvPr/>
        </p:nvSpPr>
        <p:spPr>
          <a:xfrm>
            <a:off x="5814648" y="519298"/>
            <a:ext cx="5920152" cy="63387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Le 20 octobre : Rencontre avec la commission d’éthique du CIPA Op Der Waassertrap à Belvaux. </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Le 26 octobre : Permanence d’une demie journée au Escher BIBSS.</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Le 27 octobre : Rencontre Interprofessionnelle avec des médecins favorables à l’euthanasie.</a:t>
            </a:r>
          </a:p>
          <a:p>
            <a:pPr marL="342900" lvl="0" indent="-342900">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Le 28 octobre : Stand d’information au centre commercial « City Concorde » à Bertrange</a:t>
            </a:r>
            <a:endParaRPr lang="fr-LU" sz="17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Gestion administrative et comptable des dons reçus suite à un décès</a:t>
            </a:r>
            <a:r>
              <a:rPr lang="fr-LU" sz="1700" dirty="0">
                <a:solidFill>
                  <a:srgbClr val="000000"/>
                </a:solidFill>
                <a:latin typeface="Times New Roman" panose="02020603050405020304" pitchFamily="18" charset="0"/>
                <a:ea typeface="Times New Roman" panose="02020603050405020304" pitchFamily="18" charset="0"/>
              </a:rPr>
              <a:t> et e</a:t>
            </a:r>
            <a:r>
              <a:rPr lang="fr-LU" sz="1700" dirty="0">
                <a:solidFill>
                  <a:srgbClr val="000000"/>
                </a:solidFill>
                <a:effectLst/>
                <a:latin typeface="Times New Roman" panose="02020603050405020304" pitchFamily="18" charset="0"/>
                <a:ea typeface="Times New Roman" panose="02020603050405020304" pitchFamily="18" charset="0"/>
              </a:rPr>
              <a:t>nvoi de courriers de remerciement pour les dons reçus.</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Création de support publicitaire et de matériel pour les différents événements que nous organisons (affiches, bloc-notes…)</a:t>
            </a:r>
          </a:p>
          <a:p>
            <a:pPr marL="342900" lvl="0" indent="-342900">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Tenue à jour du site internet et de Facebook quant à la </a:t>
            </a:r>
            <a:br>
              <a:rPr lang="fr-LU" sz="1700" dirty="0">
                <a:solidFill>
                  <a:srgbClr val="000000"/>
                </a:solidFill>
                <a:effectLst/>
                <a:latin typeface="Times New Roman" panose="02020603050405020304" pitchFamily="18" charset="0"/>
                <a:ea typeface="Times New Roman" panose="02020603050405020304" pitchFamily="18" charset="0"/>
              </a:rPr>
            </a:br>
            <a:r>
              <a:rPr lang="fr-LU" sz="1700" dirty="0">
                <a:solidFill>
                  <a:srgbClr val="000000"/>
                </a:solidFill>
                <a:effectLst/>
                <a:latin typeface="Times New Roman" panose="02020603050405020304" pitchFamily="18" charset="0"/>
                <a:ea typeface="Times New Roman" panose="02020603050405020304" pitchFamily="18" charset="0"/>
              </a:rPr>
              <a:t>promotion des évènements organisés.</a:t>
            </a:r>
          </a:p>
          <a:p>
            <a:pPr marL="0" indent="0">
              <a:buFont typeface="Arial" panose="020B0604020202020204" pitchFamily="34" charset="0"/>
              <a:buNone/>
            </a:pPr>
            <a:endParaRPr lang="de-DE" dirty="0"/>
          </a:p>
        </p:txBody>
      </p:sp>
      <p:pic>
        <p:nvPicPr>
          <p:cNvPr id="6" name="Graphique 7" descr="Classe avec un remplissage uni">
            <a:extLst>
              <a:ext uri="{FF2B5EF4-FFF2-40B4-BE49-F238E27FC236}">
                <a16:creationId xmlns:a16="http://schemas.microsoft.com/office/drawing/2014/main" id="{3F59EF6E-6589-2A1E-732C-891F5E9540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13477" y="5781855"/>
            <a:ext cx="1113693" cy="1113693"/>
          </a:xfrm>
          <a:prstGeom prst="rect">
            <a:avLst/>
          </a:prstGeom>
        </p:spPr>
      </p:pic>
      <p:pic>
        <p:nvPicPr>
          <p:cNvPr id="7" name="Graphique 9" descr="Signature contour">
            <a:extLst>
              <a:ext uri="{FF2B5EF4-FFF2-40B4-BE49-F238E27FC236}">
                <a16:creationId xmlns:a16="http://schemas.microsoft.com/office/drawing/2014/main" id="{D3AF5823-0482-4A13-088A-AFDA35ABC4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7732" y="2835794"/>
            <a:ext cx="685800" cy="685800"/>
          </a:xfrm>
          <a:prstGeom prst="rect">
            <a:avLst/>
          </a:prstGeom>
        </p:spPr>
      </p:pic>
    </p:spTree>
    <p:extLst>
      <p:ext uri="{BB962C8B-B14F-4D97-AF65-F5344CB8AC3E}">
        <p14:creationId xmlns:p14="http://schemas.microsoft.com/office/powerpoint/2010/main" val="92351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907709-43C9-4447-93EF-AD743C2D5553}"/>
              </a:ext>
            </a:extLst>
          </p:cNvPr>
          <p:cNvSpPr>
            <a:spLocks noGrp="1"/>
          </p:cNvSpPr>
          <p:nvPr>
            <p:ph idx="1"/>
          </p:nvPr>
        </p:nvSpPr>
        <p:spPr>
          <a:xfrm>
            <a:off x="210529" y="630667"/>
            <a:ext cx="5193810" cy="5817026"/>
          </a:xfrm>
        </p:spPr>
        <p:txBody>
          <a:bodyPr>
            <a:normAutofit/>
          </a:bodyPr>
          <a:lstStyle/>
          <a:p>
            <a:pPr indent="0">
              <a:lnSpc>
                <a:spcPct val="115000"/>
              </a:lnSpc>
              <a:buNone/>
            </a:pPr>
            <a:r>
              <a:rPr lang="fr-LU" b="1" dirty="0">
                <a:solidFill>
                  <a:srgbClr val="000000"/>
                </a:solidFill>
                <a:latin typeface="Times New Roman" panose="02020603050405020304" pitchFamily="18" charset="0"/>
                <a:ea typeface="Times New Roman" panose="02020603050405020304" pitchFamily="18" charset="0"/>
              </a:rPr>
              <a:t>Novembre</a:t>
            </a:r>
            <a:r>
              <a:rPr lang="fr-LU" b="1" dirty="0">
                <a:solidFill>
                  <a:srgbClr val="000000"/>
                </a:solidFill>
                <a:effectLst/>
                <a:latin typeface="Times New Roman" panose="02020603050405020304" pitchFamily="18" charset="0"/>
                <a:ea typeface="Times New Roman" panose="02020603050405020304" pitchFamily="18" charset="0"/>
              </a:rPr>
              <a:t> :</a:t>
            </a:r>
            <a:r>
              <a:rPr lang="fr-LU" dirty="0">
                <a:effectLst/>
                <a:latin typeface="Times New Roman" panose="02020603050405020304" pitchFamily="18" charset="0"/>
                <a:ea typeface="Times New Roman" panose="02020603050405020304" pitchFamily="18" charset="0"/>
              </a:rPr>
              <a:t> </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3 novembre : Réunion du Conseil d’Administration.</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4 novembre : Soirée film/débat « </a:t>
            </a:r>
            <a:r>
              <a:rPr lang="fr-LU" sz="1600" dirty="0" err="1">
                <a:solidFill>
                  <a:srgbClr val="000000"/>
                </a:solidFill>
                <a:effectLst/>
                <a:latin typeface="Times New Roman" panose="02020603050405020304" pitchFamily="18" charset="0"/>
                <a:ea typeface="Times New Roman" panose="02020603050405020304" pitchFamily="18" charset="0"/>
              </a:rPr>
              <a:t>BlackBird</a:t>
            </a:r>
            <a:r>
              <a:rPr lang="fr-LU" sz="1600" dirty="0">
                <a:solidFill>
                  <a:srgbClr val="000000"/>
                </a:solidFill>
                <a:effectLst/>
                <a:latin typeface="Times New Roman" panose="02020603050405020304" pitchFamily="18" charset="0"/>
                <a:ea typeface="Times New Roman" panose="02020603050405020304" pitchFamily="18" charset="0"/>
              </a:rPr>
              <a:t> » au cinéma Kinoler à Kahler. </a:t>
            </a:r>
            <a:endParaRPr lang="fr-LU" sz="16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10 novembre : Rencontre avec le CHL dans le cadre du projet « PatientenHouse » pour des permanences de notre association au sein du CHL.</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15 novembre : Séance d’information pour </a:t>
            </a:r>
            <a:r>
              <a:rPr lang="fr-LU" sz="1600" dirty="0">
                <a:solidFill>
                  <a:srgbClr val="000000"/>
                </a:solidFill>
                <a:latin typeface="Times New Roman" panose="02020603050405020304" pitchFamily="18" charset="0"/>
                <a:ea typeface="Times New Roman" panose="02020603050405020304" pitchFamily="18" charset="0"/>
              </a:rPr>
              <a:t>l</a:t>
            </a:r>
            <a:r>
              <a:rPr lang="fr-LU" sz="1600" dirty="0">
                <a:solidFill>
                  <a:srgbClr val="000000"/>
                </a:solidFill>
                <a:effectLst/>
                <a:latin typeface="Times New Roman" panose="02020603050405020304" pitchFamily="18" charset="0"/>
                <a:ea typeface="Times New Roman" panose="02020603050405020304" pitchFamily="18" charset="0"/>
              </a:rPr>
              <a:t>es professionnels de la santé au sein du CIPA Op Der Waassertrap à Belvaux.</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24 novembre : Réunion de plateforme « Fin de vie » au </a:t>
            </a:r>
            <a:r>
              <a:rPr lang="fr-LU" sz="1600" dirty="0" err="1">
                <a:solidFill>
                  <a:srgbClr val="000000"/>
                </a:solidFill>
                <a:effectLst/>
                <a:latin typeface="Times New Roman" panose="02020603050405020304" pitchFamily="18" charset="0"/>
                <a:ea typeface="Times New Roman" panose="02020603050405020304" pitchFamily="18" charset="0"/>
              </a:rPr>
              <a:t>MiSa</a:t>
            </a:r>
            <a:r>
              <a:rPr lang="fr-LU" sz="1600" dirty="0">
                <a:solidFill>
                  <a:srgbClr val="000000"/>
                </a:solidFill>
                <a:effectLst/>
                <a:latin typeface="Times New Roman" panose="02020603050405020304" pitchFamily="18" charset="0"/>
                <a:ea typeface="Times New Roman" panose="02020603050405020304" pitchFamily="18" charset="0"/>
              </a:rPr>
              <a:t>.</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25 novembre : Soirée film/débat « </a:t>
            </a:r>
            <a:r>
              <a:rPr lang="fr-LU" sz="1600" dirty="0" err="1">
                <a:solidFill>
                  <a:srgbClr val="000000"/>
                </a:solidFill>
                <a:effectLst/>
                <a:latin typeface="Times New Roman" panose="02020603050405020304" pitchFamily="18" charset="0"/>
                <a:ea typeface="Times New Roman" panose="02020603050405020304" pitchFamily="18" charset="0"/>
              </a:rPr>
              <a:t>Hin</a:t>
            </a:r>
            <a:r>
              <a:rPr lang="fr-LU" sz="1600" dirty="0">
                <a:solidFill>
                  <a:srgbClr val="000000"/>
                </a:solidFill>
                <a:effectLst/>
                <a:latin typeface="Times New Roman" panose="02020603050405020304" pitchFamily="18" charset="0"/>
                <a:ea typeface="Times New Roman" panose="02020603050405020304" pitchFamily="18" charset="0"/>
              </a:rPr>
              <a:t> </a:t>
            </a:r>
            <a:r>
              <a:rPr lang="fr-LU" sz="1600" dirty="0" err="1">
                <a:solidFill>
                  <a:srgbClr val="000000"/>
                </a:solidFill>
                <a:effectLst/>
                <a:latin typeface="Times New Roman" panose="02020603050405020304" pitchFamily="18" charset="0"/>
                <a:ea typeface="Times New Roman" panose="02020603050405020304" pitchFamily="18" charset="0"/>
              </a:rPr>
              <a:t>und</a:t>
            </a:r>
            <a:r>
              <a:rPr lang="fr-LU" sz="1600" dirty="0">
                <a:solidFill>
                  <a:srgbClr val="000000"/>
                </a:solidFill>
                <a:effectLst/>
                <a:latin typeface="Times New Roman" panose="02020603050405020304" pitchFamily="18" charset="0"/>
                <a:ea typeface="Times New Roman" panose="02020603050405020304" pitchFamily="18" charset="0"/>
              </a:rPr>
              <a:t> </a:t>
            </a:r>
            <a:r>
              <a:rPr lang="fr-LU" sz="1600" dirty="0" err="1">
                <a:solidFill>
                  <a:srgbClr val="000000"/>
                </a:solidFill>
                <a:effectLst/>
                <a:latin typeface="Times New Roman" panose="02020603050405020304" pitchFamily="18" charset="0"/>
                <a:ea typeface="Times New Roman" panose="02020603050405020304" pitchFamily="18" charset="0"/>
              </a:rPr>
              <a:t>Weg</a:t>
            </a:r>
            <a:r>
              <a:rPr lang="fr-LU" sz="1600" dirty="0">
                <a:solidFill>
                  <a:srgbClr val="000000"/>
                </a:solidFill>
                <a:effectLst/>
                <a:latin typeface="Times New Roman" panose="02020603050405020304" pitchFamily="18" charset="0"/>
                <a:ea typeface="Times New Roman" panose="02020603050405020304" pitchFamily="18" charset="0"/>
              </a:rPr>
              <a:t> » à Diekirch. </a:t>
            </a:r>
          </a:p>
          <a:p>
            <a:pPr marL="342900" indent="-342900" algn="just">
              <a:buFont typeface="Symbol" pitchFamily="2" charset="2"/>
              <a:buChar char=""/>
            </a:pPr>
            <a:endParaRPr lang="fr-LU" sz="1600" dirty="0">
              <a:solidFill>
                <a:srgbClr val="000000"/>
              </a:solidFill>
              <a:effectLst/>
              <a:latin typeface="Times New Roman" panose="02020603050405020304" pitchFamily="18" charset="0"/>
              <a:ea typeface="Times New Roman" panose="02020603050405020304" pitchFamily="18" charset="0"/>
            </a:endParaRPr>
          </a:p>
        </p:txBody>
      </p:sp>
      <p:sp>
        <p:nvSpPr>
          <p:cNvPr id="18" name="Espace réservé du contenu 2">
            <a:extLst>
              <a:ext uri="{FF2B5EF4-FFF2-40B4-BE49-F238E27FC236}">
                <a16:creationId xmlns:a16="http://schemas.microsoft.com/office/drawing/2014/main" id="{A6AC87D4-1A47-ECB6-CB3A-090799D67443}"/>
              </a:ext>
            </a:extLst>
          </p:cNvPr>
          <p:cNvSpPr txBox="1">
            <a:spLocks/>
          </p:cNvSpPr>
          <p:nvPr/>
        </p:nvSpPr>
        <p:spPr>
          <a:xfrm>
            <a:off x="5838246" y="1091535"/>
            <a:ext cx="5920152" cy="55063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28 novembre : Rencontre avec le FHL dans le cadre de la mise en place d’un questionnaire à destination des établissements de santé pour connaitre les procédures se référant à la loi du 16 mars 2009 sur l’euthanasie et l’assistance au suicide qui existent dans leurs établissements. </a:t>
            </a:r>
          </a:p>
          <a:p>
            <a:pPr marL="34290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Mise en place d’un logiciel pour le questionnaire à destination des établissements de soins en collaboration avec la COPAS et la FHL.</a:t>
            </a:r>
            <a:r>
              <a:rPr lang="fr-LU" sz="1600" dirty="0">
                <a:effectLst/>
              </a:rPr>
              <a:t> </a:t>
            </a:r>
            <a:endParaRPr lang="fr-LU" sz="16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Tenue à jour du site internet et de Facebook quant à la promotion des évènements organisés.</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Relectures et corrections de la brochures à destination des médecins par MWMW.</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Préparation du Rapport d’Activités 2022.</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Préparation des cartes de vœux et des calendriers pour la nouvelle année 2023. </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Édition/préparation de la 3</a:t>
            </a:r>
            <a:r>
              <a:rPr lang="fr-LU" sz="1600" baseline="30000" dirty="0">
                <a:solidFill>
                  <a:srgbClr val="000000"/>
                </a:solidFill>
                <a:effectLst/>
                <a:latin typeface="Times New Roman" panose="02020603050405020304" pitchFamily="18" charset="0"/>
                <a:ea typeface="Times New Roman" panose="02020603050405020304" pitchFamily="18" charset="0"/>
              </a:rPr>
              <a:t>ème</a:t>
            </a:r>
            <a:r>
              <a:rPr lang="fr-LU" sz="1600" dirty="0">
                <a:solidFill>
                  <a:srgbClr val="000000"/>
                </a:solidFill>
                <a:effectLst/>
                <a:latin typeface="Times New Roman" panose="02020603050405020304" pitchFamily="18" charset="0"/>
                <a:ea typeface="Times New Roman" panose="02020603050405020304" pitchFamily="18" charset="0"/>
              </a:rPr>
              <a:t> Newsletter de l’année 2022.</a:t>
            </a:r>
          </a:p>
          <a:p>
            <a:pPr marL="0" indent="0">
              <a:buFont typeface="Arial" panose="020B0604020202020204" pitchFamily="34" charset="0"/>
              <a:buNone/>
            </a:pPr>
            <a:endParaRPr lang="de-DE" dirty="0"/>
          </a:p>
        </p:txBody>
      </p:sp>
      <p:pic>
        <p:nvPicPr>
          <p:cNvPr id="2" name="Graphique 55" descr="Journal contour">
            <a:extLst>
              <a:ext uri="{FF2B5EF4-FFF2-40B4-BE49-F238E27FC236}">
                <a16:creationId xmlns:a16="http://schemas.microsoft.com/office/drawing/2014/main" id="{D7BBED6E-D219-643D-00A3-CF13C1F0B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39598" y="5506002"/>
            <a:ext cx="941691" cy="941691"/>
          </a:xfrm>
          <a:prstGeom prst="rect">
            <a:avLst/>
          </a:prstGeom>
        </p:spPr>
      </p:pic>
      <p:pic>
        <p:nvPicPr>
          <p:cNvPr id="4" name="Graphique 58" descr="Clap contour">
            <a:extLst>
              <a:ext uri="{FF2B5EF4-FFF2-40B4-BE49-F238E27FC236}">
                <a16:creationId xmlns:a16="http://schemas.microsoft.com/office/drawing/2014/main" id="{C7CB4D77-8126-D92C-A515-7D7CA0E469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17368" y="181673"/>
            <a:ext cx="897987" cy="897987"/>
          </a:xfrm>
          <a:prstGeom prst="rect">
            <a:avLst/>
          </a:prstGeom>
        </p:spPr>
      </p:pic>
    </p:spTree>
    <p:extLst>
      <p:ext uri="{BB962C8B-B14F-4D97-AF65-F5344CB8AC3E}">
        <p14:creationId xmlns:p14="http://schemas.microsoft.com/office/powerpoint/2010/main" val="299871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907709-43C9-4447-93EF-AD743C2D5553}"/>
              </a:ext>
            </a:extLst>
          </p:cNvPr>
          <p:cNvSpPr>
            <a:spLocks noGrp="1"/>
          </p:cNvSpPr>
          <p:nvPr>
            <p:ph idx="1"/>
          </p:nvPr>
        </p:nvSpPr>
        <p:spPr>
          <a:xfrm>
            <a:off x="210528" y="128953"/>
            <a:ext cx="9990375" cy="6553201"/>
          </a:xfrm>
        </p:spPr>
        <p:txBody>
          <a:bodyPr>
            <a:normAutofit lnSpcReduction="10000"/>
          </a:bodyPr>
          <a:lstStyle/>
          <a:p>
            <a:pPr indent="0">
              <a:lnSpc>
                <a:spcPct val="115000"/>
              </a:lnSpc>
              <a:buNone/>
            </a:pPr>
            <a:r>
              <a:rPr lang="fr-LU" b="1" dirty="0">
                <a:solidFill>
                  <a:srgbClr val="000000"/>
                </a:solidFill>
                <a:latin typeface="Times New Roman" panose="02020603050405020304" pitchFamily="18" charset="0"/>
                <a:ea typeface="Times New Roman" panose="02020603050405020304" pitchFamily="18" charset="0"/>
              </a:rPr>
              <a:t>Décembre</a:t>
            </a:r>
            <a:r>
              <a:rPr lang="fr-LU" b="1" dirty="0">
                <a:solidFill>
                  <a:srgbClr val="000000"/>
                </a:solidFill>
                <a:effectLst/>
                <a:latin typeface="Times New Roman" panose="02020603050405020304" pitchFamily="18" charset="0"/>
                <a:ea typeface="Times New Roman" panose="02020603050405020304" pitchFamily="18" charset="0"/>
              </a:rPr>
              <a:t> :</a:t>
            </a:r>
            <a:r>
              <a:rPr lang="fr-LU" dirty="0">
                <a:effectLst/>
                <a:latin typeface="Times New Roman" panose="02020603050405020304" pitchFamily="18" charset="0"/>
                <a:ea typeface="Times New Roman" panose="02020603050405020304" pitchFamily="18" charset="0"/>
              </a:rPr>
              <a:t> </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Le 5 décembre : Lancement du site </a:t>
            </a:r>
            <a:r>
              <a:rPr lang="fr-LU" sz="1700" i="1" dirty="0" err="1">
                <a:solidFill>
                  <a:srgbClr val="000000"/>
                </a:solidFill>
                <a:effectLst/>
                <a:latin typeface="Times New Roman" panose="02020603050405020304" pitchFamily="18" charset="0"/>
                <a:ea typeface="Times New Roman" panose="02020603050405020304" pitchFamily="18" charset="0"/>
              </a:rPr>
              <a:t>my</a:t>
            </a:r>
            <a:r>
              <a:rPr lang="fr-LU" sz="1700" i="1" dirty="0" err="1">
                <a:solidFill>
                  <a:srgbClr val="000000"/>
                </a:solidFill>
                <a:latin typeface="Times New Roman" panose="02020603050405020304" pitchFamily="18" charset="0"/>
                <a:ea typeface="Times New Roman" panose="02020603050405020304" pitchFamily="18" charset="0"/>
              </a:rPr>
              <a:t>rights</a:t>
            </a:r>
            <a:r>
              <a:rPr lang="fr-LU" sz="1700" dirty="0">
                <a:solidFill>
                  <a:srgbClr val="000000"/>
                </a:solidFill>
                <a:latin typeface="Times New Roman" panose="02020603050405020304" pitchFamily="18" charset="0"/>
                <a:ea typeface="Times New Roman" panose="02020603050405020304" pitchFamily="18" charset="0"/>
              </a:rPr>
              <a:t>, de </a:t>
            </a:r>
            <a:r>
              <a:rPr lang="fr-LU" sz="1700" dirty="0" err="1">
                <a:solidFill>
                  <a:srgbClr val="000000"/>
                </a:solidFill>
                <a:latin typeface="Times New Roman" panose="02020603050405020304" pitchFamily="18" charset="0"/>
                <a:ea typeface="Times New Roman" panose="02020603050405020304" pitchFamily="18" charset="0"/>
              </a:rPr>
              <a:t>Ronnendesch</a:t>
            </a:r>
            <a:r>
              <a:rPr lang="fr-LU" sz="1700" dirty="0">
                <a:solidFill>
                  <a:srgbClr val="000000"/>
                </a:solidFill>
                <a:latin typeface="Times New Roman" panose="02020603050405020304" pitchFamily="18" charset="0"/>
                <a:ea typeface="Times New Roman" panose="02020603050405020304" pitchFamily="18" charset="0"/>
              </a:rPr>
              <a:t>, avec la présence de MWMW sur leur site internet.</a:t>
            </a:r>
            <a:endParaRPr lang="fr-LU" sz="17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Le 8 décembre : Rencontre avec le </a:t>
            </a:r>
            <a:r>
              <a:rPr lang="fr-LU" sz="1700" dirty="0" err="1">
                <a:solidFill>
                  <a:srgbClr val="000000"/>
                </a:solidFill>
                <a:effectLst/>
                <a:latin typeface="Times New Roman" panose="02020603050405020304" pitchFamily="18" charset="0"/>
                <a:ea typeface="Times New Roman" panose="02020603050405020304" pitchFamily="18" charset="0"/>
              </a:rPr>
              <a:t>MiFa</a:t>
            </a:r>
            <a:r>
              <a:rPr lang="fr-LU" sz="1700" dirty="0">
                <a:solidFill>
                  <a:srgbClr val="000000"/>
                </a:solidFill>
                <a:effectLst/>
                <a:latin typeface="Times New Roman" panose="02020603050405020304" pitchFamily="18" charset="0"/>
                <a:ea typeface="Times New Roman" panose="02020603050405020304" pitchFamily="18" charset="0"/>
              </a:rPr>
              <a:t>.</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Le 8 décembre : Réunion du Conseil d’Administration.</a:t>
            </a:r>
          </a:p>
          <a:p>
            <a:pPr marL="342900" lvl="0" indent="-342900" algn="just">
              <a:buFont typeface="Symbol" pitchFamily="2" charset="2"/>
              <a:buChar char=""/>
            </a:pPr>
            <a:r>
              <a:rPr lang="fr-LU" sz="1800" dirty="0">
                <a:solidFill>
                  <a:srgbClr val="000000"/>
                </a:solidFill>
                <a:effectLst/>
                <a:latin typeface="Times New Roman" panose="02020603050405020304" pitchFamily="18" charset="0"/>
                <a:ea typeface="Times New Roman" panose="02020603050405020304" pitchFamily="18" charset="0"/>
              </a:rPr>
              <a:t>Le 12 décembre : Interview de Jean-Jacques SCHONCKERT, président de MWMW, pour le magazine </a:t>
            </a:r>
            <a:r>
              <a:rPr lang="fr-LU" sz="1800" i="1" dirty="0">
                <a:solidFill>
                  <a:srgbClr val="000000"/>
                </a:solidFill>
                <a:effectLst/>
                <a:latin typeface="Times New Roman" panose="02020603050405020304" pitchFamily="18" charset="0"/>
                <a:ea typeface="Times New Roman" panose="02020603050405020304" pitchFamily="18" charset="0"/>
              </a:rPr>
              <a:t>Le Quotidien</a:t>
            </a:r>
            <a:r>
              <a:rPr lang="fr-LU" sz="1800" dirty="0">
                <a:solidFill>
                  <a:srgbClr val="000000"/>
                </a:solidFill>
                <a:effectLst/>
                <a:latin typeface="Times New Roman" panose="02020603050405020304" pitchFamily="18" charset="0"/>
                <a:ea typeface="Times New Roman" panose="02020603050405020304" pitchFamily="18" charset="0"/>
              </a:rPr>
              <a:t>. </a:t>
            </a:r>
          </a:p>
          <a:p>
            <a:pPr marL="342900" lvl="0" indent="-342900" algn="just">
              <a:buFont typeface="Symbol" pitchFamily="2" charset="2"/>
              <a:buChar char=""/>
            </a:pPr>
            <a:r>
              <a:rPr lang="fr-LU" sz="1800" dirty="0">
                <a:solidFill>
                  <a:srgbClr val="000000"/>
                </a:solidFill>
                <a:effectLst/>
                <a:latin typeface="Times New Roman" panose="02020603050405020304" pitchFamily="18" charset="0"/>
                <a:ea typeface="Times New Roman" panose="02020603050405020304" pitchFamily="18" charset="0"/>
              </a:rPr>
              <a:t>Le 14 décembre : Parution de l’article dans Le Quotidien, avec le sujet de l’euthanasie en Une.</a:t>
            </a:r>
            <a:endParaRPr lang="fr-LU" sz="17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Le 21 décembre : Permanence d’une demie journée au Escher BIBSS.</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Ressources Humaines : Calcul et établissement des fiches d’heures (heures à prester/congés) du personnel pour 2023 en accord avec la convention CCT-SAS.</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Finalisation du Rapport d’Activités 2022.</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Création de support publicitaire et de matériel pour les différents événements que nous organisons (sacs grande-taille, calendrier, tampon…)</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Commande des cartes de vœux et des calendriers pour la nouvelle année 2023. </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Aménagement du bureau supplémentaire afin de recevoir les demandeurs. </a:t>
            </a:r>
          </a:p>
          <a:p>
            <a:pPr marL="342900" lvl="0" indent="-342900" algn="just">
              <a:buFont typeface="Symbol" pitchFamily="2" charset="2"/>
              <a:buChar char=""/>
            </a:pPr>
            <a:r>
              <a:rPr lang="fr-LU" sz="1700" dirty="0">
                <a:solidFill>
                  <a:srgbClr val="000000"/>
                </a:solidFill>
                <a:effectLst/>
                <a:latin typeface="Times New Roman" panose="02020603050405020304" pitchFamily="18" charset="0"/>
                <a:ea typeface="Times New Roman" panose="02020603050405020304" pitchFamily="18" charset="0"/>
              </a:rPr>
              <a:t>Envoie de la 3</a:t>
            </a:r>
            <a:r>
              <a:rPr lang="fr-LU" sz="1700" baseline="30000" dirty="0">
                <a:solidFill>
                  <a:srgbClr val="000000"/>
                </a:solidFill>
                <a:effectLst/>
                <a:latin typeface="Times New Roman" panose="02020603050405020304" pitchFamily="18" charset="0"/>
                <a:ea typeface="Times New Roman" panose="02020603050405020304" pitchFamily="18" charset="0"/>
              </a:rPr>
              <a:t>ème</a:t>
            </a:r>
            <a:r>
              <a:rPr lang="fr-LU" sz="1700" dirty="0">
                <a:solidFill>
                  <a:srgbClr val="000000"/>
                </a:solidFill>
                <a:effectLst/>
                <a:latin typeface="Times New Roman" panose="02020603050405020304" pitchFamily="18" charset="0"/>
                <a:ea typeface="Times New Roman" panose="02020603050405020304" pitchFamily="18" charset="0"/>
              </a:rPr>
              <a:t> Newsletter de l’année 2022.</a:t>
            </a:r>
          </a:p>
        </p:txBody>
      </p:sp>
      <p:pic>
        <p:nvPicPr>
          <p:cNvPr id="6" name="Image 5">
            <a:extLst>
              <a:ext uri="{FF2B5EF4-FFF2-40B4-BE49-F238E27FC236}">
                <a16:creationId xmlns:a16="http://schemas.microsoft.com/office/drawing/2014/main" id="{5D58A525-D5CE-C7E3-C179-69FD80572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946" y="5116678"/>
            <a:ext cx="1853105" cy="1612369"/>
          </a:xfrm>
          <a:prstGeom prst="rect">
            <a:avLst/>
          </a:prstGeom>
        </p:spPr>
      </p:pic>
      <p:pic>
        <p:nvPicPr>
          <p:cNvPr id="7" name="Graphique 61" descr="Chèque contour">
            <a:extLst>
              <a:ext uri="{FF2B5EF4-FFF2-40B4-BE49-F238E27FC236}">
                <a16:creationId xmlns:a16="http://schemas.microsoft.com/office/drawing/2014/main" id="{70BB4AA8-BED5-076D-4EF6-71E18189C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6304" y="500297"/>
            <a:ext cx="1674029" cy="1674029"/>
          </a:xfrm>
          <a:prstGeom prst="rect">
            <a:avLst/>
          </a:prstGeom>
        </p:spPr>
      </p:pic>
    </p:spTree>
    <p:extLst>
      <p:ext uri="{BB962C8B-B14F-4D97-AF65-F5344CB8AC3E}">
        <p14:creationId xmlns:p14="http://schemas.microsoft.com/office/powerpoint/2010/main" val="65801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B68EA7-A3D4-4A91-F793-28C0FC29A46F}"/>
              </a:ext>
            </a:extLst>
          </p:cNvPr>
          <p:cNvSpPr>
            <a:spLocks noGrp="1"/>
          </p:cNvSpPr>
          <p:nvPr>
            <p:ph type="title"/>
          </p:nvPr>
        </p:nvSpPr>
        <p:spPr>
          <a:xfrm>
            <a:off x="350531" y="272400"/>
            <a:ext cx="9950103" cy="1289539"/>
          </a:xfrm>
        </p:spPr>
        <p:txBody>
          <a:bodyPr>
            <a:noAutofit/>
          </a:bodyPr>
          <a:lstStyle/>
          <a:p>
            <a:r>
              <a:rPr lang="fr-LU" b="1" dirty="0">
                <a:effectLst/>
                <a:latin typeface="Times New Roman" panose="02020603050405020304" pitchFamily="18" charset="0"/>
                <a:ea typeface="Times New Roman" panose="02020603050405020304" pitchFamily="18" charset="0"/>
              </a:rPr>
              <a:t>4. </a:t>
            </a:r>
            <a:r>
              <a:rPr lang="fr-LU" b="1" u="sng" dirty="0">
                <a:effectLst/>
                <a:latin typeface="Times New Roman" panose="02020603050405020304" pitchFamily="18" charset="0"/>
                <a:ea typeface="Times New Roman" panose="02020603050405020304" pitchFamily="18" charset="0"/>
              </a:rPr>
              <a:t>Réunions du Conseil d’administration de MWWM</a:t>
            </a:r>
            <a:br>
              <a:rPr lang="fr-LU" dirty="0">
                <a:effectLst/>
                <a:latin typeface="Times New Roman" panose="02020603050405020304" pitchFamily="18" charset="0"/>
                <a:ea typeface="Times New Roman" panose="02020603050405020304" pitchFamily="18" charset="0"/>
              </a:rPr>
            </a:br>
            <a:endParaRPr lang="de-DE" dirty="0"/>
          </a:p>
        </p:txBody>
      </p:sp>
      <p:sp>
        <p:nvSpPr>
          <p:cNvPr id="3" name="Espace réservé du contenu 2">
            <a:extLst>
              <a:ext uri="{FF2B5EF4-FFF2-40B4-BE49-F238E27FC236}">
                <a16:creationId xmlns:a16="http://schemas.microsoft.com/office/drawing/2014/main" id="{11AD3213-9F55-9722-5069-0B35F11159E9}"/>
              </a:ext>
            </a:extLst>
          </p:cNvPr>
          <p:cNvSpPr>
            <a:spLocks noGrp="1"/>
          </p:cNvSpPr>
          <p:nvPr>
            <p:ph idx="1"/>
          </p:nvPr>
        </p:nvSpPr>
        <p:spPr>
          <a:xfrm>
            <a:off x="457200" y="1312985"/>
            <a:ext cx="10972800" cy="5272615"/>
          </a:xfrm>
        </p:spPr>
        <p:txBody>
          <a:bodyPr>
            <a:normAutofit fontScale="92500" lnSpcReduction="20000"/>
          </a:bodyPr>
          <a:lstStyle/>
          <a:p>
            <a:pPr indent="0" algn="just">
              <a:buNone/>
            </a:pPr>
            <a:r>
              <a:rPr lang="fr-LU" sz="1700" dirty="0">
                <a:solidFill>
                  <a:srgbClr val="000000"/>
                </a:solidFill>
                <a:effectLst/>
                <a:latin typeface="Times New Roman" panose="02020603050405020304" pitchFamily="18" charset="0"/>
                <a:ea typeface="Times New Roman" panose="02020603050405020304" pitchFamily="18" charset="0"/>
              </a:rPr>
              <a:t>Le Conseil d’administration s’est réuni 8 fois au courant de l’année 2022. Les thèmes principaux abordés lors de ces réunions étaient :</a:t>
            </a:r>
            <a:endParaRPr lang="fr-LU" sz="1700" dirty="0">
              <a:effectLst/>
              <a:latin typeface="Times New Roman" panose="02020603050405020304" pitchFamily="18" charset="0"/>
              <a:ea typeface="Times New Roman" panose="02020603050405020304" pitchFamily="18" charset="0"/>
            </a:endParaRPr>
          </a:p>
          <a:p>
            <a:pPr indent="0" algn="just">
              <a:buNone/>
            </a:pPr>
            <a:endParaRPr lang="fr-LU" sz="17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Les planifications budgétaires.</a:t>
            </a: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La réalisation des différentes Newsletters.</a:t>
            </a: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La stratégie de communication (lettres aux différentes institutions, réunion </a:t>
            </a:r>
            <a:r>
              <a:rPr lang="fr-LU" sz="1700" b="0" dirty="0" err="1">
                <a:effectLst/>
                <a:latin typeface="Times New Roman" panose="02020603050405020304" pitchFamily="18" charset="0"/>
                <a:ea typeface="Times New Roman" panose="02020603050405020304" pitchFamily="18" charset="0"/>
              </a:rPr>
              <a:t>MiSa</a:t>
            </a:r>
            <a:r>
              <a:rPr lang="fr-LU" sz="1700" b="0" dirty="0">
                <a:effectLst/>
                <a:latin typeface="Times New Roman" panose="02020603050405020304" pitchFamily="18" charset="0"/>
                <a:ea typeface="Times New Roman" panose="02020603050405020304" pitchFamily="18" charset="0"/>
              </a:rPr>
              <a:t>, programme évènementiel, spot de sensibilisation…).</a:t>
            </a:r>
          </a:p>
          <a:p>
            <a:pPr marL="742950" lvl="1" indent="-285750" algn="just">
              <a:buFont typeface="Courier New" panose="02070309020205020404" pitchFamily="49" charset="0"/>
              <a:buChar char="o"/>
            </a:pPr>
            <a:r>
              <a:rPr lang="fr-LU" sz="1700" b="0" dirty="0">
                <a:solidFill>
                  <a:srgbClr val="000000"/>
                </a:solidFill>
                <a:effectLst/>
                <a:latin typeface="Times New Roman" panose="02020603050405020304" pitchFamily="18" charset="0"/>
                <a:ea typeface="Times New Roman" panose="02020603050405020304" pitchFamily="18" charset="0"/>
              </a:rPr>
              <a:t>L’organisation de la conférence de presse.</a:t>
            </a:r>
            <a:endParaRPr lang="fr-LU" sz="1700" b="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fr-LU" sz="1700" b="0" dirty="0">
                <a:solidFill>
                  <a:srgbClr val="000000"/>
                </a:solidFill>
                <a:effectLst/>
                <a:latin typeface="Times New Roman" panose="02020603050405020304" pitchFamily="18" charset="0"/>
                <a:ea typeface="Times New Roman" panose="02020603050405020304" pitchFamily="18" charset="0"/>
              </a:rPr>
              <a:t>Campagne publicitaire avec la diffusion du spot de sensibilisation.</a:t>
            </a:r>
            <a:endParaRPr lang="fr-LU" sz="1700" b="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La réalisation de la brochure à destination </a:t>
            </a:r>
            <a:r>
              <a:rPr lang="fr-LU" sz="1700" b="0" dirty="0">
                <a:latin typeface="Times New Roman" panose="02020603050405020304" pitchFamily="18" charset="0"/>
                <a:ea typeface="Times New Roman" panose="02020603050405020304" pitchFamily="18" charset="0"/>
              </a:rPr>
              <a:t>d</a:t>
            </a:r>
            <a:r>
              <a:rPr lang="fr-LU" sz="1700" b="0" dirty="0">
                <a:effectLst/>
                <a:latin typeface="Times New Roman" panose="02020603050405020304" pitchFamily="18" charset="0"/>
                <a:ea typeface="Times New Roman" panose="02020603050405020304" pitchFamily="18" charset="0"/>
              </a:rPr>
              <a:t>es médecins. </a:t>
            </a: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La gestion des différents mouvements de personnel.</a:t>
            </a: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Demande de subventions pour la campagne de sensibilisation.</a:t>
            </a: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Discussions autour des différentes rencontres avec des institutions ou établissements de santé. </a:t>
            </a: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Projet de la maison de l’euthanasie (Maison Anubis)</a:t>
            </a: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Préparation du dossier pour devenir organisme de formation agréé. </a:t>
            </a: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La question d’un lieu pour les euthanasies. </a:t>
            </a:r>
          </a:p>
          <a:p>
            <a:pPr marL="742950" lvl="1" indent="-285750" algn="just">
              <a:buFont typeface="Courier New" panose="02070309020205020404" pitchFamily="49" charset="0"/>
              <a:buChar char="o"/>
            </a:pPr>
            <a:r>
              <a:rPr lang="fr-LU" sz="1700" b="0" dirty="0">
                <a:effectLst/>
                <a:latin typeface="Times New Roman" panose="02020603050405020304" pitchFamily="18" charset="0"/>
                <a:ea typeface="Times New Roman" panose="02020603050405020304" pitchFamily="18" charset="0"/>
              </a:rPr>
              <a:t>Réunions d’équipe SEA et secrétariat hebdomadaires.</a:t>
            </a:r>
          </a:p>
          <a:p>
            <a:endParaRPr lang="de-DE" dirty="0"/>
          </a:p>
        </p:txBody>
      </p:sp>
    </p:spTree>
    <p:extLst>
      <p:ext uri="{BB962C8B-B14F-4D97-AF65-F5344CB8AC3E}">
        <p14:creationId xmlns:p14="http://schemas.microsoft.com/office/powerpoint/2010/main" val="374861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90479A-D735-6467-E72B-8F254F25A6CF}"/>
              </a:ext>
            </a:extLst>
          </p:cNvPr>
          <p:cNvSpPr>
            <a:spLocks noGrp="1"/>
          </p:cNvSpPr>
          <p:nvPr>
            <p:ph idx="1"/>
          </p:nvPr>
        </p:nvSpPr>
        <p:spPr>
          <a:xfrm>
            <a:off x="1031630" y="797687"/>
            <a:ext cx="10128739" cy="5262625"/>
          </a:xfrm>
        </p:spPr>
        <p:txBody>
          <a:bodyPr>
            <a:normAutofit fontScale="92500" lnSpcReduction="10000"/>
          </a:bodyPr>
          <a:lstStyle/>
          <a:p>
            <a:pPr marL="0" indent="0">
              <a:buNone/>
            </a:pPr>
            <a:r>
              <a:rPr lang="fr-LU" sz="2000" i="1" dirty="0">
                <a:effectLst/>
                <a:latin typeface="Times New Roman" panose="02020603050405020304" pitchFamily="18" charset="0"/>
                <a:ea typeface="Times New Roman" panose="02020603050405020304" pitchFamily="18" charset="0"/>
              </a:rPr>
              <a:t>L’euthanasie ; du grec « eu » bon et de thanatos « mort ». </a:t>
            </a:r>
            <a:br>
              <a:rPr lang="fr-LU" sz="2000" i="1" dirty="0">
                <a:latin typeface="Times New Roman" panose="02020603050405020304" pitchFamily="18" charset="0"/>
                <a:ea typeface="Times New Roman" panose="02020603050405020304" pitchFamily="18" charset="0"/>
              </a:rPr>
            </a:br>
            <a:r>
              <a:rPr lang="fr-LU" sz="2000" i="1" dirty="0">
                <a:effectLst/>
                <a:latin typeface="Times New Roman" panose="02020603050405020304" pitchFamily="18" charset="0"/>
                <a:ea typeface="Times New Roman" panose="02020603050405020304" pitchFamily="18" charset="0"/>
              </a:rPr>
              <a:t>Euthanasie signifie « bonne mort », douce et sans souffrance.</a:t>
            </a:r>
            <a:endParaRPr lang="fr-LU" sz="2000" dirty="0">
              <a:effectLst/>
              <a:latin typeface="Times New Roman" panose="02020603050405020304" pitchFamily="18" charset="0"/>
              <a:ea typeface="Times New Roman" panose="02020603050405020304" pitchFamily="18" charset="0"/>
            </a:endParaRPr>
          </a:p>
          <a:p>
            <a:pPr marL="0" indent="0">
              <a:buNone/>
            </a:pPr>
            <a:r>
              <a:rPr lang="fr-LU" sz="2000" i="1" dirty="0">
                <a:effectLst/>
                <a:latin typeface="Times New Roman" panose="02020603050405020304" pitchFamily="18" charset="0"/>
                <a:ea typeface="Times New Roman" panose="02020603050405020304" pitchFamily="18" charset="0"/>
              </a:rPr>
              <a:t> </a:t>
            </a:r>
          </a:p>
          <a:p>
            <a:pPr marL="0" indent="0">
              <a:buNone/>
            </a:pPr>
            <a:endParaRPr lang="fr-LU" sz="2000" dirty="0">
              <a:effectLst/>
              <a:latin typeface="Times New Roman" panose="02020603050405020304" pitchFamily="18" charset="0"/>
              <a:ea typeface="Times New Roman" panose="02020603050405020304" pitchFamily="18" charset="0"/>
            </a:endParaRPr>
          </a:p>
          <a:p>
            <a:pPr marL="0" indent="0" algn="ctr">
              <a:buNone/>
            </a:pPr>
            <a:r>
              <a:rPr lang="fr-LU" sz="2000" b="1" i="1" dirty="0">
                <a:solidFill>
                  <a:srgbClr val="1B1B1B"/>
                </a:solidFill>
                <a:effectLst/>
                <a:latin typeface="Times New Roman" panose="02020603050405020304" pitchFamily="18" charset="0"/>
                <a:ea typeface="Times New Roman" panose="02020603050405020304" pitchFamily="18" charset="0"/>
              </a:rPr>
              <a:t>« Au nom de la liberté du choix,</a:t>
            </a:r>
            <a:br>
              <a:rPr lang="fr-LU" sz="2000" b="1" i="1" dirty="0">
                <a:solidFill>
                  <a:srgbClr val="1B1B1B"/>
                </a:solidFill>
                <a:effectLst/>
                <a:latin typeface="Times New Roman" panose="02020603050405020304" pitchFamily="18" charset="0"/>
                <a:ea typeface="Times New Roman" panose="02020603050405020304" pitchFamily="18" charset="0"/>
              </a:rPr>
            </a:br>
            <a:r>
              <a:rPr lang="fr-LU" sz="2000" b="1" i="1" dirty="0">
                <a:solidFill>
                  <a:srgbClr val="1B1B1B"/>
                </a:solidFill>
                <a:effectLst/>
                <a:latin typeface="Times New Roman" panose="02020603050405020304" pitchFamily="18" charset="0"/>
                <a:ea typeface="Times New Roman" panose="02020603050405020304" pitchFamily="18" charset="0"/>
              </a:rPr>
              <a:t>Au nom de la dignité humaine,</a:t>
            </a:r>
            <a:br>
              <a:rPr lang="fr-LU" sz="2000" b="1" i="1" dirty="0">
                <a:solidFill>
                  <a:srgbClr val="1B1B1B"/>
                </a:solidFill>
                <a:effectLst/>
                <a:latin typeface="Times New Roman" panose="02020603050405020304" pitchFamily="18" charset="0"/>
                <a:ea typeface="Times New Roman" panose="02020603050405020304" pitchFamily="18" charset="0"/>
              </a:rPr>
            </a:br>
            <a:r>
              <a:rPr lang="fr-LU" sz="2000" b="1" i="1" dirty="0">
                <a:solidFill>
                  <a:srgbClr val="1B1B1B"/>
                </a:solidFill>
                <a:effectLst/>
                <a:latin typeface="Times New Roman" panose="02020603050405020304" pitchFamily="18" charset="0"/>
                <a:ea typeface="Times New Roman" panose="02020603050405020304" pitchFamily="18" charset="0"/>
              </a:rPr>
              <a:t>Au nom à la liberté de la personne,</a:t>
            </a:r>
            <a:br>
              <a:rPr lang="fr-LU" sz="2000" b="1" i="1" dirty="0">
                <a:solidFill>
                  <a:srgbClr val="1B1B1B"/>
                </a:solidFill>
                <a:effectLst/>
                <a:latin typeface="Times New Roman" panose="02020603050405020304" pitchFamily="18" charset="0"/>
                <a:ea typeface="Times New Roman" panose="02020603050405020304" pitchFamily="18" charset="0"/>
              </a:rPr>
            </a:br>
            <a:r>
              <a:rPr lang="fr-LU" sz="2000" b="1" i="1" dirty="0">
                <a:solidFill>
                  <a:srgbClr val="1B1B1B"/>
                </a:solidFill>
                <a:effectLst/>
                <a:latin typeface="Times New Roman" panose="02020603050405020304" pitchFamily="18" charset="0"/>
                <a:ea typeface="Times New Roman" panose="02020603050405020304" pitchFamily="18" charset="0"/>
              </a:rPr>
              <a:t>Accordons la priorité à la volonté individuelle.</a:t>
            </a:r>
            <a:br>
              <a:rPr lang="fr-LU" sz="2000" b="1" i="1" dirty="0">
                <a:solidFill>
                  <a:srgbClr val="1B1B1B"/>
                </a:solidFill>
                <a:effectLst/>
                <a:latin typeface="Times New Roman" panose="02020603050405020304" pitchFamily="18" charset="0"/>
                <a:ea typeface="Times New Roman" panose="02020603050405020304" pitchFamily="18" charset="0"/>
              </a:rPr>
            </a:br>
            <a:r>
              <a:rPr lang="fr-LU" sz="2000" b="1" i="1" dirty="0">
                <a:solidFill>
                  <a:srgbClr val="1B1B1B"/>
                </a:solidFill>
                <a:effectLst/>
                <a:latin typeface="Times New Roman" panose="02020603050405020304" pitchFamily="18" charset="0"/>
                <a:ea typeface="Times New Roman" panose="02020603050405020304" pitchFamily="18" charset="0"/>
              </a:rPr>
              <a:t>Défendre l'euthanasie, c'est défendre la vie. »</a:t>
            </a:r>
            <a:endParaRPr lang="fr-LU" sz="2000" b="1" dirty="0">
              <a:effectLst/>
              <a:latin typeface="Times New Roman" panose="02020603050405020304" pitchFamily="18" charset="0"/>
              <a:ea typeface="Times New Roman" panose="02020603050405020304" pitchFamily="18" charset="0"/>
            </a:endParaRPr>
          </a:p>
          <a:p>
            <a:pPr marL="3886200" indent="0" algn="r">
              <a:buNone/>
            </a:pPr>
            <a:endParaRPr lang="fr-LU" sz="2000" dirty="0">
              <a:latin typeface="Times New Roman" panose="02020603050405020304" pitchFamily="18" charset="0"/>
              <a:ea typeface="Times New Roman" panose="02020603050405020304" pitchFamily="18" charset="0"/>
            </a:endParaRPr>
          </a:p>
          <a:p>
            <a:pPr marL="3886200" indent="0" algn="r">
              <a:buNone/>
            </a:pPr>
            <a:endParaRPr lang="fr-LU" sz="2000" dirty="0">
              <a:solidFill>
                <a:srgbClr val="1B1B1B"/>
              </a:solidFill>
              <a:effectLst/>
              <a:latin typeface="Times New Roman" panose="02020603050405020304" pitchFamily="18" charset="0"/>
              <a:ea typeface="Times New Roman" panose="02020603050405020304" pitchFamily="18" charset="0"/>
            </a:endParaRPr>
          </a:p>
          <a:p>
            <a:pPr marL="3886200" indent="0" algn="ctr">
              <a:buNone/>
            </a:pPr>
            <a:r>
              <a:rPr lang="fr-LU" sz="2000" dirty="0">
                <a:solidFill>
                  <a:srgbClr val="1B1B1B"/>
                </a:solidFill>
                <a:latin typeface="Times New Roman" panose="02020603050405020304" pitchFamily="18" charset="0"/>
                <a:ea typeface="Times New Roman" panose="02020603050405020304" pitchFamily="18" charset="0"/>
              </a:rPr>
              <a:t>				</a:t>
            </a:r>
            <a:r>
              <a:rPr lang="fr-LU" sz="2000" dirty="0">
                <a:solidFill>
                  <a:srgbClr val="1B1B1B"/>
                </a:solidFill>
                <a:effectLst/>
                <a:latin typeface="Times New Roman" panose="02020603050405020304" pitchFamily="18" charset="0"/>
                <a:ea typeface="Times New Roman" panose="02020603050405020304" pitchFamily="18" charset="0"/>
              </a:rPr>
              <a:t>Vincent Humbert dans</a:t>
            </a:r>
            <a:endParaRPr lang="fr-LU" sz="2000" dirty="0">
              <a:effectLst/>
              <a:latin typeface="Times New Roman" panose="02020603050405020304" pitchFamily="18" charset="0"/>
              <a:ea typeface="Times New Roman" panose="02020603050405020304" pitchFamily="18" charset="0"/>
            </a:endParaRPr>
          </a:p>
          <a:p>
            <a:pPr marL="3886200" indent="0" algn="r">
              <a:buNone/>
            </a:pPr>
            <a:r>
              <a:rPr lang="fr-LU" sz="2000" dirty="0">
                <a:solidFill>
                  <a:srgbClr val="1B1B1B"/>
                </a:solidFill>
                <a:effectLst/>
                <a:latin typeface="Times New Roman" panose="02020603050405020304" pitchFamily="18" charset="0"/>
                <a:ea typeface="Times New Roman" panose="02020603050405020304" pitchFamily="18" charset="0"/>
              </a:rPr>
              <a:t> </a:t>
            </a:r>
            <a:r>
              <a:rPr lang="fr-LU" sz="2000" i="1" dirty="0">
                <a:solidFill>
                  <a:srgbClr val="1B1B1B"/>
                </a:solidFill>
                <a:effectLst/>
                <a:latin typeface="Times New Roman" panose="02020603050405020304" pitchFamily="18" charset="0"/>
                <a:ea typeface="Times New Roman" panose="02020603050405020304" pitchFamily="18" charset="0"/>
              </a:rPr>
              <a:t>« Je vous demande le droit de mourir » </a:t>
            </a:r>
            <a:r>
              <a:rPr lang="fr-LU" sz="2000" dirty="0">
                <a:solidFill>
                  <a:srgbClr val="1B1B1B"/>
                </a:solidFill>
                <a:effectLst/>
                <a:latin typeface="Times New Roman" panose="02020603050405020304" pitchFamily="18" charset="0"/>
                <a:ea typeface="Times New Roman" panose="02020603050405020304" pitchFamily="18" charset="0"/>
              </a:rPr>
              <a:t>(2003)</a:t>
            </a:r>
            <a:endParaRPr lang="fr-LU" sz="2000" dirty="0">
              <a:effectLst/>
              <a:latin typeface="Times New Roman" panose="02020603050405020304" pitchFamily="18" charset="0"/>
              <a:ea typeface="Times New Roman" panose="02020603050405020304" pitchFamily="18" charset="0"/>
            </a:endParaRPr>
          </a:p>
          <a:p>
            <a:endParaRPr lang="fr-LU" dirty="0"/>
          </a:p>
        </p:txBody>
      </p:sp>
    </p:spTree>
    <p:extLst>
      <p:ext uri="{BB962C8B-B14F-4D97-AF65-F5344CB8AC3E}">
        <p14:creationId xmlns:p14="http://schemas.microsoft.com/office/powerpoint/2010/main" val="250896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027E01D-FBE3-0657-C9B6-CED67924D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330" y="167112"/>
            <a:ext cx="6153340" cy="6523775"/>
          </a:xfrm>
          <a:prstGeom prst="rect">
            <a:avLst/>
          </a:prstGeom>
        </p:spPr>
      </p:pic>
    </p:spTree>
    <p:extLst>
      <p:ext uri="{BB962C8B-B14F-4D97-AF65-F5344CB8AC3E}">
        <p14:creationId xmlns:p14="http://schemas.microsoft.com/office/powerpoint/2010/main" val="4064096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8E694-213D-E7DD-E973-067E6EB1A457}"/>
              </a:ext>
            </a:extLst>
          </p:cNvPr>
          <p:cNvSpPr>
            <a:spLocks noGrp="1"/>
          </p:cNvSpPr>
          <p:nvPr>
            <p:ph type="title"/>
          </p:nvPr>
        </p:nvSpPr>
        <p:spPr>
          <a:xfrm>
            <a:off x="489489" y="184500"/>
            <a:ext cx="9950103" cy="1143535"/>
          </a:xfrm>
        </p:spPr>
        <p:txBody>
          <a:bodyPr/>
          <a:lstStyle/>
          <a:p>
            <a:r>
              <a:rPr lang="fr-LU" b="1" dirty="0">
                <a:effectLst/>
                <a:latin typeface="Times New Roman" panose="02020603050405020304" pitchFamily="18" charset="0"/>
                <a:ea typeface="Times New Roman" panose="02020603050405020304" pitchFamily="18" charset="0"/>
              </a:rPr>
              <a:t>5. </a:t>
            </a:r>
            <a:r>
              <a:rPr lang="fr-LU" b="1" u="sng" dirty="0">
                <a:effectLst/>
                <a:latin typeface="Times New Roman" panose="02020603050405020304" pitchFamily="18" charset="0"/>
                <a:ea typeface="Times New Roman" panose="02020603050405020304" pitchFamily="18" charset="0"/>
              </a:rPr>
              <a:t>Statistiques :</a:t>
            </a:r>
            <a:br>
              <a:rPr lang="fr-LU" sz="1800" dirty="0">
                <a:effectLst/>
                <a:latin typeface="Times New Roman" panose="02020603050405020304" pitchFamily="18" charset="0"/>
                <a:ea typeface="Times New Roman" panose="02020603050405020304" pitchFamily="18" charset="0"/>
              </a:rPr>
            </a:br>
            <a:endParaRPr lang="de-DE" dirty="0"/>
          </a:p>
        </p:txBody>
      </p:sp>
      <p:sp>
        <p:nvSpPr>
          <p:cNvPr id="3" name="Espace réservé du contenu 2">
            <a:extLst>
              <a:ext uri="{FF2B5EF4-FFF2-40B4-BE49-F238E27FC236}">
                <a16:creationId xmlns:a16="http://schemas.microsoft.com/office/drawing/2014/main" id="{948D4772-3F36-08AB-CBE2-B47F8071F33E}"/>
              </a:ext>
            </a:extLst>
          </p:cNvPr>
          <p:cNvSpPr>
            <a:spLocks noGrp="1"/>
          </p:cNvSpPr>
          <p:nvPr>
            <p:ph idx="1"/>
          </p:nvPr>
        </p:nvSpPr>
        <p:spPr>
          <a:xfrm>
            <a:off x="334868" y="880131"/>
            <a:ext cx="5428946" cy="2834248"/>
          </a:xfrm>
        </p:spPr>
        <p:txBody>
          <a:bodyPr/>
          <a:lstStyle/>
          <a:p>
            <a:pPr marL="0" indent="0">
              <a:buNone/>
            </a:pPr>
            <a:r>
              <a:rPr lang="fr-LU" sz="1600" b="1" u="sng" dirty="0">
                <a:effectLst/>
                <a:latin typeface="Times New Roman" panose="02020603050405020304" pitchFamily="18" charset="0"/>
                <a:ea typeface="Times New Roman" panose="02020603050405020304" pitchFamily="18" charset="0"/>
              </a:rPr>
              <a:t>5.1. Secrétariat administratif</a:t>
            </a:r>
            <a:endParaRPr lang="fr-LU" sz="1600" dirty="0">
              <a:effectLst/>
              <a:latin typeface="Times New Roman" panose="02020603050405020304" pitchFamily="18" charset="0"/>
              <a:ea typeface="Times New Roman" panose="02020603050405020304" pitchFamily="18" charset="0"/>
            </a:endParaRPr>
          </a:p>
          <a:p>
            <a:r>
              <a:rPr lang="fr-LU" sz="1600" b="1" u="sng" dirty="0">
                <a:effectLst/>
                <a:latin typeface="Times New Roman" panose="02020603050405020304" pitchFamily="18" charset="0"/>
                <a:ea typeface="Times New Roman" panose="02020603050405020304" pitchFamily="18" charset="0"/>
              </a:rPr>
              <a:t>Statistiques généraux : </a:t>
            </a:r>
            <a:endParaRPr lang="fr-LU" sz="1600" dirty="0">
              <a:effectLst/>
              <a:latin typeface="Times New Roman" panose="02020603050405020304" pitchFamily="18" charset="0"/>
              <a:ea typeface="Times New Roman" panose="02020603050405020304" pitchFamily="18" charset="0"/>
            </a:endParaRPr>
          </a:p>
          <a:p>
            <a:pPr marL="0" indent="0">
              <a:buNone/>
            </a:pPr>
            <a:r>
              <a:rPr lang="fr-LU" sz="1400" dirty="0">
                <a:solidFill>
                  <a:srgbClr val="000000"/>
                </a:solidFill>
                <a:effectLst/>
                <a:latin typeface="Times New Roman" panose="02020603050405020304" pitchFamily="18" charset="0"/>
                <a:ea typeface="Times New Roman" panose="02020603050405020304" pitchFamily="18" charset="0"/>
              </a:rPr>
              <a:t>Le secrétariat a reçu environ 220 appels à ce jour.</a:t>
            </a:r>
            <a:endParaRPr lang="fr-LU" sz="1400" dirty="0">
              <a:effectLst/>
              <a:latin typeface="Times New Roman" panose="02020603050405020304" pitchFamily="18" charset="0"/>
              <a:ea typeface="Times New Roman" panose="02020603050405020304" pitchFamily="18" charset="0"/>
            </a:endParaRPr>
          </a:p>
          <a:p>
            <a:pPr marL="0" indent="0">
              <a:buNone/>
            </a:pPr>
            <a:r>
              <a:rPr lang="fr-LU" sz="1400" dirty="0">
                <a:solidFill>
                  <a:srgbClr val="000000"/>
                </a:solidFill>
                <a:effectLst/>
                <a:latin typeface="Times New Roman" panose="02020603050405020304" pitchFamily="18" charset="0"/>
                <a:ea typeface="Times New Roman" panose="02020603050405020304" pitchFamily="18" charset="0"/>
              </a:rPr>
              <a:t>Le secrétariat a envoyé environ 150 brochures « dispositions de fin de vie » suite à des contacts via emails ou bien via des appels. À noter que le secrétariat s’occupe quotidiennement des tâches de gestion d’appels, de courriers, d’emails, mais également de contrôler les cotisations, le traitement et de la gestion des nouveaux membres. </a:t>
            </a:r>
            <a:endParaRPr lang="fr-LU" sz="1400" dirty="0">
              <a:effectLst/>
              <a:latin typeface="Times New Roman" panose="02020603050405020304" pitchFamily="18" charset="0"/>
              <a:ea typeface="Times New Roman" panose="02020603050405020304" pitchFamily="18" charset="0"/>
            </a:endParaRPr>
          </a:p>
          <a:p>
            <a:endParaRPr lang="de-DE" dirty="0"/>
          </a:p>
        </p:txBody>
      </p:sp>
      <p:pic>
        <p:nvPicPr>
          <p:cNvPr id="4" name="Image 3">
            <a:extLst>
              <a:ext uri="{FF2B5EF4-FFF2-40B4-BE49-F238E27FC236}">
                <a16:creationId xmlns:a16="http://schemas.microsoft.com/office/drawing/2014/main" id="{FF1A6072-D2FF-4189-2F45-F8E830374B1B}"/>
              </a:ext>
            </a:extLst>
          </p:cNvPr>
          <p:cNvPicPr>
            <a:picLocks noChangeAspect="1"/>
          </p:cNvPicPr>
          <p:nvPr/>
        </p:nvPicPr>
        <p:blipFill>
          <a:blip r:embed="rId2"/>
          <a:stretch>
            <a:fillRect/>
          </a:stretch>
        </p:blipFill>
        <p:spPr>
          <a:xfrm>
            <a:off x="6727460" y="749300"/>
            <a:ext cx="4343400" cy="2679700"/>
          </a:xfrm>
          <a:prstGeom prst="rect">
            <a:avLst/>
          </a:prstGeom>
        </p:spPr>
      </p:pic>
      <p:sp>
        <p:nvSpPr>
          <p:cNvPr id="6" name="Espace réservé du contenu 2">
            <a:extLst>
              <a:ext uri="{FF2B5EF4-FFF2-40B4-BE49-F238E27FC236}">
                <a16:creationId xmlns:a16="http://schemas.microsoft.com/office/drawing/2014/main" id="{53132465-C615-2D7C-C5A0-B179A9CC1D8C}"/>
              </a:ext>
            </a:extLst>
          </p:cNvPr>
          <p:cNvSpPr txBox="1">
            <a:spLocks/>
          </p:cNvSpPr>
          <p:nvPr/>
        </p:nvSpPr>
        <p:spPr>
          <a:xfrm>
            <a:off x="6727460" y="3534168"/>
            <a:ext cx="4667371" cy="257453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LU" sz="1600" dirty="0">
                <a:solidFill>
                  <a:srgbClr val="000000"/>
                </a:solidFill>
                <a:effectLst/>
                <a:latin typeface="Times New Roman" panose="02020603050405020304" pitchFamily="18" charset="0"/>
                <a:ea typeface="Times New Roman" panose="02020603050405020304" pitchFamily="18" charset="0"/>
              </a:rPr>
              <a:t>Nous avons remarqué une forte augmentation du nombre de membres en 2020 avec +119, certainement due aux réflexions autour de l’épidémie de COVID-19 et de son impact sur la vision de la fin de vie. </a:t>
            </a:r>
            <a:br>
              <a:rPr lang="fr-LU" sz="1600" dirty="0">
                <a:solidFill>
                  <a:srgbClr val="000000"/>
                </a:solidFill>
                <a:effectLst/>
                <a:latin typeface="Times New Roman" panose="02020603050405020304" pitchFamily="18" charset="0"/>
                <a:ea typeface="Times New Roman" panose="02020603050405020304" pitchFamily="18" charset="0"/>
              </a:rPr>
            </a:br>
            <a:r>
              <a:rPr lang="fr-LU" sz="1600" dirty="0">
                <a:solidFill>
                  <a:srgbClr val="000000"/>
                </a:solidFill>
                <a:effectLst/>
                <a:latin typeface="Times New Roman" panose="02020603050405020304" pitchFamily="18" charset="0"/>
                <a:ea typeface="Times New Roman" panose="02020603050405020304" pitchFamily="18" charset="0"/>
              </a:rPr>
              <a:t> </a:t>
            </a:r>
            <a:br>
              <a:rPr lang="fr-LU" sz="1600" dirty="0">
                <a:solidFill>
                  <a:srgbClr val="000000"/>
                </a:solidFill>
                <a:effectLst/>
                <a:latin typeface="Times New Roman" panose="02020603050405020304" pitchFamily="18" charset="0"/>
                <a:ea typeface="Times New Roman" panose="02020603050405020304" pitchFamily="18" charset="0"/>
              </a:rPr>
            </a:br>
            <a:r>
              <a:rPr lang="fr-LU" sz="1600" dirty="0">
                <a:solidFill>
                  <a:srgbClr val="000000"/>
                </a:solidFill>
                <a:effectLst/>
                <a:latin typeface="Times New Roman" panose="02020603050405020304" pitchFamily="18" charset="0"/>
                <a:ea typeface="Times New Roman" panose="02020603050405020304" pitchFamily="18" charset="0"/>
              </a:rPr>
              <a:t>L’année 2022 n’est pas en reste avec </a:t>
            </a:r>
            <a:r>
              <a:rPr lang="fr-LU" sz="1600" dirty="0">
                <a:solidFill>
                  <a:srgbClr val="000000"/>
                </a:solidFill>
                <a:latin typeface="Times New Roman" panose="02020603050405020304" pitchFamily="18" charset="0"/>
                <a:ea typeface="Times New Roman" panose="02020603050405020304" pitchFamily="18" charset="0"/>
              </a:rPr>
              <a:t>97</a:t>
            </a:r>
            <a:r>
              <a:rPr lang="fr-LU" sz="1600" dirty="0">
                <a:solidFill>
                  <a:srgbClr val="000000"/>
                </a:solidFill>
                <a:effectLst/>
                <a:latin typeface="Times New Roman" panose="02020603050405020304" pitchFamily="18" charset="0"/>
                <a:ea typeface="Times New Roman" panose="02020603050405020304" pitchFamily="18" charset="0"/>
              </a:rPr>
              <a:t> nouveaux membres et un total de : </a:t>
            </a:r>
            <a:br>
              <a:rPr lang="fr-LU" sz="1600" dirty="0">
                <a:solidFill>
                  <a:srgbClr val="000000"/>
                </a:solidFill>
                <a:effectLst/>
                <a:latin typeface="Times New Roman" panose="02020603050405020304" pitchFamily="18" charset="0"/>
                <a:ea typeface="Times New Roman" panose="02020603050405020304" pitchFamily="18" charset="0"/>
              </a:rPr>
            </a:br>
            <a:r>
              <a:rPr lang="fr-LU" sz="1600" b="1" dirty="0">
                <a:solidFill>
                  <a:srgbClr val="000000"/>
                </a:solidFill>
                <a:effectLst/>
                <a:latin typeface="Times New Roman" panose="02020603050405020304" pitchFamily="18" charset="0"/>
                <a:ea typeface="Times New Roman" panose="02020603050405020304" pitchFamily="18" charset="0"/>
              </a:rPr>
              <a:t>870 membres.</a:t>
            </a:r>
            <a:r>
              <a:rPr lang="fr-LU" sz="1600" dirty="0">
                <a:effectLst/>
              </a:rPr>
              <a:t> </a:t>
            </a:r>
            <a:endParaRPr lang="de-DE" sz="1600" dirty="0"/>
          </a:p>
        </p:txBody>
      </p:sp>
      <p:pic>
        <p:nvPicPr>
          <p:cNvPr id="7" name="Graphique 59" descr="Graphique en secteurs contour">
            <a:extLst>
              <a:ext uri="{FF2B5EF4-FFF2-40B4-BE49-F238E27FC236}">
                <a16:creationId xmlns:a16="http://schemas.microsoft.com/office/drawing/2014/main" id="{53FEAB08-D2B1-E542-FAB3-B69C616868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0541" y="140935"/>
            <a:ext cx="1066800" cy="1066800"/>
          </a:xfrm>
          <a:prstGeom prst="rect">
            <a:avLst/>
          </a:prstGeom>
        </p:spPr>
      </p:pic>
      <p:pic>
        <p:nvPicPr>
          <p:cNvPr id="8" name="Graphique 42" descr="Groupe de personnes contour">
            <a:extLst>
              <a:ext uri="{FF2B5EF4-FFF2-40B4-BE49-F238E27FC236}">
                <a16:creationId xmlns:a16="http://schemas.microsoft.com/office/drawing/2014/main" id="{EDF9118C-E50D-C8AD-DC49-D4127462DA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61145" y="5440485"/>
            <a:ext cx="914400" cy="914400"/>
          </a:xfrm>
          <a:prstGeom prst="rect">
            <a:avLst/>
          </a:prstGeom>
        </p:spPr>
      </p:pic>
      <p:sp>
        <p:nvSpPr>
          <p:cNvPr id="9" name="Espace réservé du contenu 2">
            <a:extLst>
              <a:ext uri="{FF2B5EF4-FFF2-40B4-BE49-F238E27FC236}">
                <a16:creationId xmlns:a16="http://schemas.microsoft.com/office/drawing/2014/main" id="{EFAB2E5E-0560-F5C9-E3CC-779618C9E94F}"/>
              </a:ext>
            </a:extLst>
          </p:cNvPr>
          <p:cNvSpPr txBox="1">
            <a:spLocks/>
          </p:cNvSpPr>
          <p:nvPr/>
        </p:nvSpPr>
        <p:spPr>
          <a:xfrm>
            <a:off x="334868" y="3714379"/>
            <a:ext cx="5514947" cy="295292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LU" sz="1600" b="1" dirty="0">
                <a:latin typeface="Times New Roman" panose="02020603050405020304" pitchFamily="18" charset="0"/>
                <a:ea typeface="Times New Roman" panose="02020603050405020304" pitchFamily="18" charset="0"/>
              </a:rPr>
              <a:t>•   </a:t>
            </a:r>
            <a:r>
              <a:rPr lang="fr-LU" sz="1600" b="1" u="sng" dirty="0">
                <a:effectLst/>
                <a:latin typeface="Times New Roman" panose="02020603050405020304" pitchFamily="18" charset="0"/>
                <a:ea typeface="Times New Roman" panose="02020603050405020304" pitchFamily="18" charset="0"/>
              </a:rPr>
              <a:t>Statistiques des dons :</a:t>
            </a:r>
            <a:endParaRPr lang="fr-LU" sz="1600" dirty="0">
              <a:effectLst/>
              <a:latin typeface="Times New Roman" panose="02020603050405020304" pitchFamily="18" charset="0"/>
              <a:ea typeface="Times New Roman" panose="02020603050405020304" pitchFamily="18" charset="0"/>
            </a:endParaRPr>
          </a:p>
          <a:p>
            <a:pPr marL="0" indent="0">
              <a:buNone/>
            </a:pPr>
            <a:r>
              <a:rPr lang="fr-LU" sz="1400" dirty="0">
                <a:solidFill>
                  <a:srgbClr val="000000"/>
                </a:solidFill>
                <a:effectLst/>
                <a:latin typeface="Times New Roman" panose="02020603050405020304" pitchFamily="18" charset="0"/>
                <a:ea typeface="Times New Roman" panose="02020603050405020304" pitchFamily="18" charset="0"/>
              </a:rPr>
              <a:t>Les dons 2022 sont en forte augmentation et s’élèvent pour cette année à </a:t>
            </a:r>
            <a:r>
              <a:rPr lang="fr-LU" sz="1400" b="1" dirty="0">
                <a:solidFill>
                  <a:srgbClr val="000000"/>
                </a:solidFill>
                <a:effectLst/>
                <a:latin typeface="Times New Roman" panose="02020603050405020304" pitchFamily="18" charset="0"/>
                <a:ea typeface="Times New Roman" panose="02020603050405020304" pitchFamily="18" charset="0"/>
              </a:rPr>
              <a:t>22 800 EUR. </a:t>
            </a:r>
            <a:endParaRPr lang="fr-LU" sz="1400" dirty="0">
              <a:effectLst/>
              <a:latin typeface="Times New Roman" panose="02020603050405020304" pitchFamily="18" charset="0"/>
              <a:ea typeface="Times New Roman" panose="02020603050405020304" pitchFamily="18" charset="0"/>
            </a:endParaRPr>
          </a:p>
        </p:txBody>
      </p:sp>
      <p:pic>
        <p:nvPicPr>
          <p:cNvPr id="10" name="Graphique 12" descr="Euro avec un remplissage uni">
            <a:extLst>
              <a:ext uri="{FF2B5EF4-FFF2-40B4-BE49-F238E27FC236}">
                <a16:creationId xmlns:a16="http://schemas.microsoft.com/office/drawing/2014/main" id="{81B06463-4BFA-55A6-FAF2-E1680621C7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32641" y="5053135"/>
            <a:ext cx="774700" cy="774700"/>
          </a:xfrm>
          <a:prstGeom prst="rect">
            <a:avLst/>
          </a:prstGeom>
        </p:spPr>
      </p:pic>
    </p:spTree>
    <p:extLst>
      <p:ext uri="{BB962C8B-B14F-4D97-AF65-F5344CB8AC3E}">
        <p14:creationId xmlns:p14="http://schemas.microsoft.com/office/powerpoint/2010/main" val="135472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8A43FE-BE5B-412F-BDF7-1FFD142C6DE9}"/>
              </a:ext>
            </a:extLst>
          </p:cNvPr>
          <p:cNvSpPr>
            <a:spLocks noGrp="1"/>
          </p:cNvSpPr>
          <p:nvPr>
            <p:ph idx="1"/>
          </p:nvPr>
        </p:nvSpPr>
        <p:spPr>
          <a:xfrm>
            <a:off x="281355" y="539261"/>
            <a:ext cx="5709138" cy="5896707"/>
          </a:xfrm>
        </p:spPr>
        <p:txBody>
          <a:bodyPr/>
          <a:lstStyle/>
          <a:p>
            <a:r>
              <a:rPr lang="fr-LU" sz="1800" b="1" u="sng" dirty="0">
                <a:effectLst/>
                <a:latin typeface="Times New Roman" panose="02020603050405020304" pitchFamily="18" charset="0"/>
                <a:ea typeface="Times New Roman" panose="02020603050405020304" pitchFamily="18" charset="0"/>
              </a:rPr>
              <a:t>5.2. Service d’Ecoute et d’Accompagnement (SEA)</a:t>
            </a:r>
            <a:endParaRPr lang="fr-LU" sz="1800" dirty="0">
              <a:effectLst/>
              <a:latin typeface="Times New Roman" panose="02020603050405020304" pitchFamily="18" charset="0"/>
              <a:ea typeface="Times New Roman" panose="02020603050405020304" pitchFamily="18" charset="0"/>
            </a:endParaRPr>
          </a:p>
          <a:p>
            <a:pPr marL="0" indent="0">
              <a:buNone/>
            </a:pPr>
            <a:r>
              <a:rPr lang="de-DE" sz="1600" b="1" u="sng" dirty="0" err="1">
                <a:latin typeface="Times New Roman" panose="02020603050405020304" pitchFamily="18" charset="0"/>
                <a:cs typeface="Times New Roman" panose="02020603050405020304" pitchFamily="18" charset="0"/>
              </a:rPr>
              <a:t>Statistiques</a:t>
            </a:r>
            <a:r>
              <a:rPr lang="de-DE" sz="1600" b="1" u="sng" dirty="0">
                <a:latin typeface="Times New Roman" panose="02020603050405020304" pitchFamily="18" charset="0"/>
                <a:cs typeface="Times New Roman" panose="02020603050405020304" pitchFamily="18" charset="0"/>
              </a:rPr>
              <a:t> </a:t>
            </a:r>
            <a:r>
              <a:rPr lang="de-DE" sz="1600" b="1" u="sng" dirty="0" err="1">
                <a:latin typeface="Times New Roman" panose="02020603050405020304" pitchFamily="18" charset="0"/>
                <a:cs typeface="Times New Roman" panose="02020603050405020304" pitchFamily="18" charset="0"/>
              </a:rPr>
              <a:t>généraux</a:t>
            </a:r>
            <a:r>
              <a:rPr lang="de-DE" sz="1600" b="1" u="sng" dirty="0">
                <a:latin typeface="Times New Roman" panose="02020603050405020304" pitchFamily="18" charset="0"/>
                <a:cs typeface="Times New Roman" panose="02020603050405020304" pitchFamily="18" charset="0"/>
              </a:rPr>
              <a:t> : </a:t>
            </a:r>
          </a:p>
        </p:txBody>
      </p:sp>
      <p:sp>
        <p:nvSpPr>
          <p:cNvPr id="8" name="Espace réservé du contenu 2">
            <a:extLst>
              <a:ext uri="{FF2B5EF4-FFF2-40B4-BE49-F238E27FC236}">
                <a16:creationId xmlns:a16="http://schemas.microsoft.com/office/drawing/2014/main" id="{FF6FB410-5FE0-3FE5-ACD8-6C7E1D0138BB}"/>
              </a:ext>
            </a:extLst>
          </p:cNvPr>
          <p:cNvSpPr txBox="1">
            <a:spLocks/>
          </p:cNvSpPr>
          <p:nvPr/>
        </p:nvSpPr>
        <p:spPr>
          <a:xfrm>
            <a:off x="281355" y="2582637"/>
            <a:ext cx="7408983" cy="410307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LU" sz="1800" dirty="0">
                <a:solidFill>
                  <a:srgbClr val="000000"/>
                </a:solidFill>
                <a:effectLst/>
                <a:latin typeface="Times New Roman" panose="02020603050405020304" pitchFamily="18" charset="0"/>
                <a:ea typeface="Times New Roman" panose="02020603050405020304" pitchFamily="18" charset="0"/>
              </a:rPr>
              <a:t>Les appels téléphoniques représentent </a:t>
            </a:r>
            <a:r>
              <a:rPr lang="fr-LU" sz="1800" i="1" dirty="0">
                <a:solidFill>
                  <a:srgbClr val="000000"/>
                </a:solidFill>
                <a:effectLst/>
                <a:latin typeface="Times New Roman" panose="02020603050405020304" pitchFamily="18" charset="0"/>
                <a:ea typeface="Times New Roman" panose="02020603050405020304" pitchFamily="18" charset="0"/>
              </a:rPr>
              <a:t>64%</a:t>
            </a:r>
            <a:r>
              <a:rPr lang="fr-LU" sz="1800" dirty="0">
                <a:solidFill>
                  <a:srgbClr val="000000"/>
                </a:solidFill>
                <a:effectLst/>
                <a:latin typeface="Times New Roman" panose="02020603050405020304" pitchFamily="18" charset="0"/>
                <a:ea typeface="Times New Roman" panose="02020603050405020304" pitchFamily="18" charset="0"/>
              </a:rPr>
              <a:t> du travail quotidien du SEA, avec </a:t>
            </a:r>
            <a:r>
              <a:rPr lang="fr-LU" i="1" dirty="0">
                <a:solidFill>
                  <a:srgbClr val="000000"/>
                </a:solidFill>
                <a:latin typeface="Times New Roman" panose="02020603050405020304" pitchFamily="18" charset="0"/>
                <a:ea typeface="Times New Roman" panose="02020603050405020304" pitchFamily="18" charset="0"/>
              </a:rPr>
              <a:t>614</a:t>
            </a:r>
            <a:r>
              <a:rPr lang="fr-LU" sz="1800" dirty="0">
                <a:solidFill>
                  <a:srgbClr val="000000"/>
                </a:solidFill>
                <a:effectLst/>
                <a:latin typeface="Times New Roman" panose="02020603050405020304" pitchFamily="18" charset="0"/>
                <a:ea typeface="Times New Roman" panose="02020603050405020304" pitchFamily="18" charset="0"/>
              </a:rPr>
              <a:t> appels sur l’année 2022</a:t>
            </a:r>
            <a:r>
              <a:rPr lang="fr-LU" sz="1800" i="1" dirty="0">
                <a:solidFill>
                  <a:srgbClr val="000000"/>
                </a:solidFill>
                <a:effectLst/>
                <a:latin typeface="Times New Roman" panose="02020603050405020304" pitchFamily="18" charset="0"/>
                <a:ea typeface="Times New Roman" panose="02020603050405020304" pitchFamily="18" charset="0"/>
              </a:rPr>
              <a:t>.</a:t>
            </a:r>
            <a:r>
              <a:rPr lang="fr-LU" sz="1800" dirty="0">
                <a:solidFill>
                  <a:srgbClr val="000000"/>
                </a:solidFill>
                <a:effectLst/>
                <a:latin typeface="Times New Roman" panose="02020603050405020304" pitchFamily="18" charset="0"/>
                <a:ea typeface="Times New Roman" panose="02020603050405020304" pitchFamily="18" charset="0"/>
              </a:rPr>
              <a:t>  </a:t>
            </a:r>
            <a:endParaRPr lang="fr-LU" sz="1800" dirty="0">
              <a:effectLst/>
              <a:latin typeface="Times New Roman" panose="02020603050405020304" pitchFamily="18" charset="0"/>
              <a:ea typeface="Times New Roman" panose="02020603050405020304" pitchFamily="18" charset="0"/>
            </a:endParaRPr>
          </a:p>
          <a:p>
            <a:pPr marL="0" indent="0" algn="just">
              <a:buNone/>
            </a:pPr>
            <a:r>
              <a:rPr lang="fr-LU" sz="1800" dirty="0">
                <a:solidFill>
                  <a:srgbClr val="000000"/>
                </a:solidFill>
                <a:effectLst/>
                <a:latin typeface="Times New Roman" panose="02020603050405020304" pitchFamily="18" charset="0"/>
                <a:ea typeface="Times New Roman" panose="02020603050405020304" pitchFamily="18" charset="0"/>
              </a:rPr>
              <a:t>En tout, le SEA a donc assuré</a:t>
            </a:r>
            <a:r>
              <a:rPr lang="fr-LU" sz="1800" i="1" dirty="0">
                <a:solidFill>
                  <a:srgbClr val="000000"/>
                </a:solidFill>
                <a:effectLst/>
                <a:latin typeface="Times New Roman" panose="02020603050405020304" pitchFamily="18" charset="0"/>
                <a:ea typeface="Times New Roman" panose="02020603050405020304" pitchFamily="18" charset="0"/>
              </a:rPr>
              <a:t> 222 </a:t>
            </a:r>
            <a:r>
              <a:rPr lang="fr-LU" sz="1800" dirty="0">
                <a:solidFill>
                  <a:srgbClr val="000000"/>
                </a:solidFill>
                <a:effectLst/>
                <a:latin typeface="Times New Roman" panose="02020603050405020304" pitchFamily="18" charset="0"/>
                <a:ea typeface="Times New Roman" panose="02020603050405020304" pitchFamily="18" charset="0"/>
              </a:rPr>
              <a:t>entretiens,</a:t>
            </a:r>
            <a:r>
              <a:rPr lang="fr-LU" sz="1800" i="1" dirty="0">
                <a:solidFill>
                  <a:srgbClr val="000000"/>
                </a:solidFill>
                <a:effectLst/>
                <a:latin typeface="Times New Roman" panose="02020603050405020304" pitchFamily="18" charset="0"/>
                <a:ea typeface="Times New Roman" panose="02020603050405020304" pitchFamily="18" charset="0"/>
              </a:rPr>
              <a:t> </a:t>
            </a:r>
            <a:r>
              <a:rPr lang="fr-LU" sz="1800" dirty="0">
                <a:solidFill>
                  <a:srgbClr val="000000"/>
                </a:solidFill>
                <a:effectLst/>
                <a:latin typeface="Times New Roman" panose="02020603050405020304" pitchFamily="18" charset="0"/>
                <a:ea typeface="Times New Roman" panose="02020603050405020304" pitchFamily="18" charset="0"/>
              </a:rPr>
              <a:t>dont</a:t>
            </a:r>
            <a:r>
              <a:rPr lang="fr-LU" sz="1800" i="1" dirty="0">
                <a:solidFill>
                  <a:srgbClr val="000000"/>
                </a:solidFill>
                <a:effectLst/>
                <a:latin typeface="Times New Roman" panose="02020603050405020304" pitchFamily="18" charset="0"/>
                <a:ea typeface="Times New Roman" panose="02020603050405020304" pitchFamily="18" charset="0"/>
              </a:rPr>
              <a:t> 111 </a:t>
            </a:r>
            <a:r>
              <a:rPr lang="fr-LU" sz="1800" dirty="0">
                <a:solidFill>
                  <a:srgbClr val="000000"/>
                </a:solidFill>
                <a:effectLst/>
                <a:latin typeface="Times New Roman" panose="02020603050405020304" pitchFamily="18" charset="0"/>
                <a:ea typeface="Times New Roman" panose="02020603050405020304" pitchFamily="18" charset="0"/>
              </a:rPr>
              <a:t>rendez-vous dans nos bureaux et</a:t>
            </a:r>
            <a:r>
              <a:rPr lang="fr-LU" sz="1800" i="1" dirty="0">
                <a:solidFill>
                  <a:srgbClr val="000000"/>
                </a:solidFill>
                <a:effectLst/>
                <a:latin typeface="Times New Roman" panose="02020603050405020304" pitchFamily="18" charset="0"/>
                <a:ea typeface="Times New Roman" panose="02020603050405020304" pitchFamily="18" charset="0"/>
              </a:rPr>
              <a:t> 51 </a:t>
            </a:r>
            <a:r>
              <a:rPr lang="fr-LU" sz="1800" dirty="0">
                <a:solidFill>
                  <a:srgbClr val="000000"/>
                </a:solidFill>
                <a:effectLst/>
                <a:latin typeface="Times New Roman" panose="02020603050405020304" pitchFamily="18" charset="0"/>
                <a:ea typeface="Times New Roman" panose="02020603050405020304" pitchFamily="18" charset="0"/>
              </a:rPr>
              <a:t>visites à domicile, dans des institutions de soins ou hospitalières.</a:t>
            </a:r>
            <a:endParaRPr lang="fr-LU" sz="1800" dirty="0">
              <a:effectLst/>
              <a:latin typeface="Times New Roman" panose="02020603050405020304" pitchFamily="18" charset="0"/>
              <a:ea typeface="Times New Roman" panose="02020603050405020304" pitchFamily="18" charset="0"/>
            </a:endParaRPr>
          </a:p>
          <a:p>
            <a:pPr marL="0" indent="0" algn="just">
              <a:buNone/>
            </a:pPr>
            <a:r>
              <a:rPr lang="fr-LU" sz="1800" dirty="0">
                <a:solidFill>
                  <a:srgbClr val="000000"/>
                </a:solidFill>
                <a:effectLst/>
                <a:latin typeface="Times New Roman" panose="02020603050405020304" pitchFamily="18" charset="0"/>
                <a:ea typeface="Times New Roman" panose="02020603050405020304" pitchFamily="18" charset="0"/>
              </a:rPr>
              <a:t>Pour les mails, c’est le canal de communication le moins privilégié par nos demandeurs, avec </a:t>
            </a:r>
            <a:r>
              <a:rPr lang="fr-LU" sz="1800" i="1" dirty="0">
                <a:solidFill>
                  <a:srgbClr val="000000"/>
                </a:solidFill>
                <a:effectLst/>
                <a:latin typeface="Times New Roman" panose="02020603050405020304" pitchFamily="18" charset="0"/>
                <a:ea typeface="Times New Roman" panose="02020603050405020304" pitchFamily="18" charset="0"/>
              </a:rPr>
              <a:t>13% et 129</a:t>
            </a:r>
            <a:r>
              <a:rPr lang="fr-LU" sz="1800" dirty="0">
                <a:solidFill>
                  <a:srgbClr val="000000"/>
                </a:solidFill>
                <a:effectLst/>
                <a:latin typeface="Times New Roman" panose="02020603050405020304" pitchFamily="18" charset="0"/>
                <a:ea typeface="Times New Roman" panose="02020603050405020304" pitchFamily="18" charset="0"/>
              </a:rPr>
              <a:t> mails traités sur l’année 2022 (</a:t>
            </a:r>
            <a:r>
              <a:rPr lang="fr-LU" sz="1800" u="sng" dirty="0">
                <a:solidFill>
                  <a:srgbClr val="000000"/>
                </a:solidFill>
                <a:effectLst/>
                <a:latin typeface="Times New Roman" panose="02020603050405020304" pitchFamily="18" charset="0"/>
                <a:ea typeface="Times New Roman" panose="02020603050405020304" pitchFamily="18" charset="0"/>
              </a:rPr>
              <a:t>de mai à décembre</a:t>
            </a:r>
            <a:r>
              <a:rPr lang="fr-LU" sz="1800" dirty="0">
                <a:solidFill>
                  <a:srgbClr val="000000"/>
                </a:solidFill>
                <a:effectLst/>
                <a:latin typeface="Times New Roman" panose="02020603050405020304" pitchFamily="18" charset="0"/>
                <a:ea typeface="Times New Roman" panose="02020603050405020304" pitchFamily="18" charset="0"/>
              </a:rPr>
              <a:t>). Ils sont d’ailleurs le plus souvent suivi d’un contact téléphonique voire d’un RDV pour expliciter les directives anticipées et les dispositions de fin de vie.</a:t>
            </a:r>
            <a:endParaRPr lang="fr-LU" sz="1800" dirty="0">
              <a:effectLst/>
              <a:latin typeface="Times New Roman" panose="02020603050405020304" pitchFamily="18" charset="0"/>
              <a:ea typeface="Times New Roman" panose="02020603050405020304" pitchFamily="18" charset="0"/>
            </a:endParaRPr>
          </a:p>
          <a:p>
            <a:pPr marL="0" indent="0" algn="just">
              <a:buNone/>
            </a:pPr>
            <a:r>
              <a:rPr lang="fr-LU" sz="1800" dirty="0">
                <a:solidFill>
                  <a:srgbClr val="000000"/>
                </a:solidFill>
                <a:effectLst/>
                <a:latin typeface="Times New Roman" panose="02020603050405020304" pitchFamily="18" charset="0"/>
                <a:ea typeface="Times New Roman" panose="02020603050405020304" pitchFamily="18" charset="0"/>
              </a:rPr>
              <a:t>Il est à noter qu’en novembre le SEA a été très demandé, avec de nombreux RDV et interventions externes. C’est le mois de l’année qui a été le plus chargé pour nos employées. Nous constatons que nos évènements de sensibilisation portent leurs fruits et que de nombreuses personnes sont venues jusque dans nos locaux pour poser leurs questions et avoir davantage d’informations sur la loi du 16 mars 2009 relative à l’euthanasie et l’assistance au suicide.  </a:t>
            </a:r>
            <a:endParaRPr lang="fr-LU" sz="1800" dirty="0">
              <a:effectLst/>
              <a:latin typeface="Times New Roman" panose="02020603050405020304" pitchFamily="18" charset="0"/>
              <a:ea typeface="Times New Roman" panose="02020603050405020304" pitchFamily="18" charset="0"/>
            </a:endParaRPr>
          </a:p>
          <a:p>
            <a:pPr marL="0" indent="0" algn="just">
              <a:buNone/>
            </a:pPr>
            <a:r>
              <a:rPr lang="fr-LU" sz="1800" dirty="0">
                <a:solidFill>
                  <a:srgbClr val="000000"/>
                </a:solidFill>
                <a:effectLst/>
                <a:latin typeface="Times New Roman" panose="02020603050405020304" pitchFamily="18" charset="0"/>
                <a:ea typeface="Times New Roman" panose="02020603050405020304" pitchFamily="18" charset="0"/>
              </a:rPr>
              <a:t>Nous constatons également que le média privilégié des demandeurs est le téléphone, en effet c’est souvent une première approche avec de nombreuses questions qui nécessitent alors de prendre un RDV soit dans nos bureaux, soit à domicile. </a:t>
            </a:r>
            <a:endParaRPr lang="fr-LU" sz="1800" dirty="0">
              <a:effectLst/>
              <a:latin typeface="Times New Roman" panose="02020603050405020304" pitchFamily="18" charset="0"/>
              <a:ea typeface="Times New Roman" panose="02020603050405020304" pitchFamily="18" charset="0"/>
            </a:endParaRPr>
          </a:p>
        </p:txBody>
      </p:sp>
      <p:pic>
        <p:nvPicPr>
          <p:cNvPr id="2" name="Image 1">
            <a:extLst>
              <a:ext uri="{FF2B5EF4-FFF2-40B4-BE49-F238E27FC236}">
                <a16:creationId xmlns:a16="http://schemas.microsoft.com/office/drawing/2014/main" id="{0121D22B-C068-FBCA-6BF8-EF2FE353A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5" y="1425478"/>
            <a:ext cx="9355014" cy="1107584"/>
          </a:xfrm>
          <a:prstGeom prst="rect">
            <a:avLst/>
          </a:prstGeom>
        </p:spPr>
      </p:pic>
      <p:pic>
        <p:nvPicPr>
          <p:cNvPr id="4" name="Image 3">
            <a:extLst>
              <a:ext uri="{FF2B5EF4-FFF2-40B4-BE49-F238E27FC236}">
                <a16:creationId xmlns:a16="http://schemas.microsoft.com/office/drawing/2014/main" id="{213B065E-07E1-F74B-4791-DA7ED4572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2927207"/>
            <a:ext cx="4333634" cy="3758507"/>
          </a:xfrm>
          <a:prstGeom prst="rect">
            <a:avLst/>
          </a:prstGeom>
        </p:spPr>
      </p:pic>
    </p:spTree>
    <p:extLst>
      <p:ext uri="{BB962C8B-B14F-4D97-AF65-F5344CB8AC3E}">
        <p14:creationId xmlns:p14="http://schemas.microsoft.com/office/powerpoint/2010/main" val="135930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48ECE3-13DF-4A18-C2CD-EF8392903299}"/>
              </a:ext>
            </a:extLst>
          </p:cNvPr>
          <p:cNvSpPr>
            <a:spLocks noGrp="1"/>
          </p:cNvSpPr>
          <p:nvPr>
            <p:ph idx="1"/>
          </p:nvPr>
        </p:nvSpPr>
        <p:spPr>
          <a:xfrm>
            <a:off x="1" y="94423"/>
            <a:ext cx="3962400" cy="526900"/>
          </a:xfrm>
        </p:spPr>
        <p:txBody>
          <a:bodyPr/>
          <a:lstStyle/>
          <a:p>
            <a:r>
              <a:rPr lang="de-DE" sz="1800" b="1" u="sng" dirty="0" err="1">
                <a:latin typeface="Times New Roman" panose="02020603050405020304" pitchFamily="18" charset="0"/>
                <a:cs typeface="Times New Roman" panose="02020603050405020304" pitchFamily="18" charset="0"/>
              </a:rPr>
              <a:t>Statistiques</a:t>
            </a:r>
            <a:r>
              <a:rPr lang="de-DE" sz="1800" b="1" u="sng" dirty="0">
                <a:latin typeface="Times New Roman" panose="02020603050405020304" pitchFamily="18" charset="0"/>
                <a:cs typeface="Times New Roman" panose="02020603050405020304" pitchFamily="18" charset="0"/>
              </a:rPr>
              <a:t> par </a:t>
            </a:r>
            <a:r>
              <a:rPr lang="de-DE" sz="1800" b="1" u="sng" dirty="0" err="1">
                <a:latin typeface="Times New Roman" panose="02020603050405020304" pitchFamily="18" charset="0"/>
                <a:cs typeface="Times New Roman" panose="02020603050405020304" pitchFamily="18" charset="0"/>
              </a:rPr>
              <a:t>mois</a:t>
            </a:r>
            <a:r>
              <a:rPr lang="de-DE" sz="1800" b="1" u="sng" dirty="0">
                <a:latin typeface="Times New Roman" panose="02020603050405020304" pitchFamily="18" charset="0"/>
                <a:cs typeface="Times New Roman" panose="02020603050405020304" pitchFamily="18" charset="0"/>
              </a:rPr>
              <a:t> : </a:t>
            </a:r>
          </a:p>
          <a:p>
            <a:endParaRPr lang="de-DE" dirty="0"/>
          </a:p>
        </p:txBody>
      </p:sp>
      <p:graphicFrame>
        <p:nvGraphicFramePr>
          <p:cNvPr id="29" name="Graphique 28">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2418972726"/>
              </p:ext>
            </p:extLst>
          </p:nvPr>
        </p:nvGraphicFramePr>
        <p:xfrm>
          <a:off x="542660" y="767707"/>
          <a:ext cx="3537678" cy="2769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Graphique 30">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736137963"/>
              </p:ext>
            </p:extLst>
          </p:nvPr>
        </p:nvGraphicFramePr>
        <p:xfrm>
          <a:off x="4395128" y="767707"/>
          <a:ext cx="3309815" cy="2769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Graphique 32">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1666994827"/>
              </p:ext>
            </p:extLst>
          </p:nvPr>
        </p:nvGraphicFramePr>
        <p:xfrm>
          <a:off x="7927807" y="767707"/>
          <a:ext cx="3401744" cy="2769971"/>
        </p:xfrm>
        <a:graphic>
          <a:graphicData uri="http://schemas.openxmlformats.org/drawingml/2006/chart">
            <c:chart xmlns:c="http://schemas.openxmlformats.org/drawingml/2006/chart" xmlns:r="http://schemas.openxmlformats.org/officeDocument/2006/relationships" r:id="rId4"/>
          </a:graphicData>
        </a:graphic>
      </p:graphicFrame>
      <p:sp>
        <p:nvSpPr>
          <p:cNvPr id="35" name="ZoneTexte 1">
            <a:extLst>
              <a:ext uri="{FF2B5EF4-FFF2-40B4-BE49-F238E27FC236}">
                <a16:creationId xmlns:a16="http://schemas.microsoft.com/office/drawing/2014/main" id="{00000000-0008-0000-0000-00000F000000}"/>
              </a:ext>
            </a:extLst>
          </p:cNvPr>
          <p:cNvSpPr txBox="1"/>
          <p:nvPr/>
        </p:nvSpPr>
        <p:spPr>
          <a:xfrm>
            <a:off x="3173278" y="3233184"/>
            <a:ext cx="998986" cy="3044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solidFill>
                <a:effectLst/>
                <a:uLnTx/>
                <a:uFillTx/>
                <a:latin typeface="Calibri" panose="020F0502020204030204"/>
                <a:ea typeface="+mn-ea"/>
                <a:cs typeface="+mn-cs"/>
              </a:rPr>
              <a:t>TOTAL : 65</a:t>
            </a:r>
          </a:p>
        </p:txBody>
      </p:sp>
      <p:sp>
        <p:nvSpPr>
          <p:cNvPr id="37" name="ZoneTexte 1">
            <a:extLst>
              <a:ext uri="{FF2B5EF4-FFF2-40B4-BE49-F238E27FC236}">
                <a16:creationId xmlns:a16="http://schemas.microsoft.com/office/drawing/2014/main" id="{00000000-0008-0000-0000-00000B000000}"/>
              </a:ext>
            </a:extLst>
          </p:cNvPr>
          <p:cNvSpPr txBox="1"/>
          <p:nvPr/>
        </p:nvSpPr>
        <p:spPr>
          <a:xfrm>
            <a:off x="10513281" y="3194238"/>
            <a:ext cx="998986" cy="4932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solidFill>
                <a:effectLst/>
                <a:uLnTx/>
                <a:uFillTx/>
                <a:latin typeface="Calibri" panose="020F0502020204030204"/>
                <a:ea typeface="+mn-ea"/>
                <a:cs typeface="+mn-cs"/>
              </a:rPr>
              <a:t>TOTAL : 68</a:t>
            </a:r>
          </a:p>
        </p:txBody>
      </p:sp>
      <p:graphicFrame>
        <p:nvGraphicFramePr>
          <p:cNvPr id="39" name="Graphique 38">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524573820"/>
              </p:ext>
            </p:extLst>
          </p:nvPr>
        </p:nvGraphicFramePr>
        <p:xfrm>
          <a:off x="542660" y="3855681"/>
          <a:ext cx="3537678" cy="27699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raphique 40">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868620486"/>
              </p:ext>
            </p:extLst>
          </p:nvPr>
        </p:nvGraphicFramePr>
        <p:xfrm>
          <a:off x="4405481" y="3855681"/>
          <a:ext cx="3309815" cy="27699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Graphique 42">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821150887"/>
              </p:ext>
            </p:extLst>
          </p:nvPr>
        </p:nvGraphicFramePr>
        <p:xfrm>
          <a:off x="7927808" y="3858891"/>
          <a:ext cx="3401743" cy="276676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9141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059492927"/>
              </p:ext>
            </p:extLst>
          </p:nvPr>
        </p:nvGraphicFramePr>
        <p:xfrm>
          <a:off x="4394393" y="486469"/>
          <a:ext cx="3403214" cy="2942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070244445"/>
              </p:ext>
            </p:extLst>
          </p:nvPr>
        </p:nvGraphicFramePr>
        <p:xfrm>
          <a:off x="396113" y="486469"/>
          <a:ext cx="3666221" cy="2942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651962189"/>
              </p:ext>
            </p:extLst>
          </p:nvPr>
        </p:nvGraphicFramePr>
        <p:xfrm>
          <a:off x="8129666" y="486469"/>
          <a:ext cx="3917430" cy="2942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494613721"/>
              </p:ext>
            </p:extLst>
          </p:nvPr>
        </p:nvGraphicFramePr>
        <p:xfrm>
          <a:off x="396112" y="3706991"/>
          <a:ext cx="3666221" cy="2813729"/>
        </p:xfrm>
        <a:graphic>
          <a:graphicData uri="http://schemas.openxmlformats.org/drawingml/2006/chart">
            <c:chart xmlns:c="http://schemas.openxmlformats.org/drawingml/2006/chart" xmlns:r="http://schemas.openxmlformats.org/officeDocument/2006/relationships" r:id="rId5"/>
          </a:graphicData>
        </a:graphic>
      </p:graphicFrame>
      <p:sp>
        <p:nvSpPr>
          <p:cNvPr id="15" name="ZoneTexte 1">
            <a:extLst>
              <a:ext uri="{FF2B5EF4-FFF2-40B4-BE49-F238E27FC236}">
                <a16:creationId xmlns:a16="http://schemas.microsoft.com/office/drawing/2014/main" id="{00000000-0008-0000-0000-00000A000000}"/>
              </a:ext>
            </a:extLst>
          </p:cNvPr>
          <p:cNvSpPr txBox="1"/>
          <p:nvPr/>
        </p:nvSpPr>
        <p:spPr>
          <a:xfrm>
            <a:off x="3142485" y="6129414"/>
            <a:ext cx="919848" cy="3913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solidFill>
                <a:effectLst/>
                <a:uLnTx/>
                <a:uFillTx/>
                <a:latin typeface="Calibri" panose="020F0502020204030204"/>
                <a:ea typeface="+mn-ea"/>
                <a:cs typeface="+mn-cs"/>
              </a:rPr>
              <a:t>TOTAL : 102</a:t>
            </a:r>
          </a:p>
        </p:txBody>
      </p:sp>
      <p:graphicFrame>
        <p:nvGraphicFramePr>
          <p:cNvPr id="17" name="Graphique 16">
            <a:extLst>
              <a:ext uri="{FF2B5EF4-FFF2-40B4-BE49-F238E27FC236}">
                <a16:creationId xmlns:a16="http://schemas.microsoft.com/office/drawing/2014/main" id="{6152181F-25D4-5BE2-D70E-C0CF4D447BD0}"/>
              </a:ext>
            </a:extLst>
          </p:cNvPr>
          <p:cNvGraphicFramePr>
            <a:graphicFrameLocks/>
          </p:cNvGraphicFramePr>
          <p:nvPr>
            <p:extLst>
              <p:ext uri="{D42A27DB-BD31-4B8C-83A1-F6EECF244321}">
                <p14:modId xmlns:p14="http://schemas.microsoft.com/office/powerpoint/2010/main" val="1144618185"/>
              </p:ext>
            </p:extLst>
          </p:nvPr>
        </p:nvGraphicFramePr>
        <p:xfrm>
          <a:off x="4397546" y="3706991"/>
          <a:ext cx="3400061" cy="2813729"/>
        </p:xfrm>
        <a:graphic>
          <a:graphicData uri="http://schemas.openxmlformats.org/drawingml/2006/chart">
            <c:chart xmlns:c="http://schemas.openxmlformats.org/drawingml/2006/chart" xmlns:r="http://schemas.openxmlformats.org/officeDocument/2006/relationships" r:id="rId6"/>
          </a:graphicData>
        </a:graphic>
      </p:graphicFrame>
      <p:sp>
        <p:nvSpPr>
          <p:cNvPr id="21" name="ZoneTexte 1">
            <a:extLst>
              <a:ext uri="{FF2B5EF4-FFF2-40B4-BE49-F238E27FC236}">
                <a16:creationId xmlns:a16="http://schemas.microsoft.com/office/drawing/2014/main" id="{42129DBB-565B-D447-BB17-5907681322B1}"/>
              </a:ext>
            </a:extLst>
          </p:cNvPr>
          <p:cNvSpPr txBox="1"/>
          <p:nvPr/>
        </p:nvSpPr>
        <p:spPr>
          <a:xfrm>
            <a:off x="6808706" y="6129414"/>
            <a:ext cx="998986" cy="2706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solidFill>
                <a:effectLst/>
                <a:uLnTx/>
                <a:uFillTx/>
                <a:latin typeface="Calibri" panose="020F0502020204030204"/>
                <a:ea typeface="+mn-ea"/>
                <a:cs typeface="+mn-cs"/>
              </a:rPr>
              <a:t>TOTAL : 134</a:t>
            </a:r>
          </a:p>
        </p:txBody>
      </p:sp>
      <p:graphicFrame>
        <p:nvGraphicFramePr>
          <p:cNvPr id="6" name="Graphique 5">
            <a:extLst>
              <a:ext uri="{FF2B5EF4-FFF2-40B4-BE49-F238E27FC236}">
                <a16:creationId xmlns:a16="http://schemas.microsoft.com/office/drawing/2014/main" id="{67D4151F-8C97-F7CD-F408-E705E5C9A553}"/>
              </a:ext>
            </a:extLst>
          </p:cNvPr>
          <p:cNvGraphicFramePr>
            <a:graphicFrameLocks/>
          </p:cNvGraphicFramePr>
          <p:nvPr>
            <p:extLst>
              <p:ext uri="{D42A27DB-BD31-4B8C-83A1-F6EECF244321}">
                <p14:modId xmlns:p14="http://schemas.microsoft.com/office/powerpoint/2010/main" val="1248472234"/>
              </p:ext>
            </p:extLst>
          </p:nvPr>
        </p:nvGraphicFramePr>
        <p:xfrm>
          <a:off x="8129666" y="3706991"/>
          <a:ext cx="3666222" cy="281372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151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48ECE3-13DF-4A18-C2CD-EF8392903299}"/>
              </a:ext>
            </a:extLst>
          </p:cNvPr>
          <p:cNvSpPr>
            <a:spLocks noGrp="1"/>
          </p:cNvSpPr>
          <p:nvPr>
            <p:ph idx="1"/>
          </p:nvPr>
        </p:nvSpPr>
        <p:spPr>
          <a:xfrm>
            <a:off x="234463" y="574431"/>
            <a:ext cx="5627077" cy="5498123"/>
          </a:xfrm>
        </p:spPr>
        <p:txBody>
          <a:bodyPr>
            <a:normAutofit/>
          </a:bodyPr>
          <a:lstStyle/>
          <a:p>
            <a:r>
              <a:rPr lang="fr-LU" sz="1800" b="1" u="sng" dirty="0">
                <a:effectLst/>
                <a:latin typeface="Times New Roman" panose="02020603050405020304" pitchFamily="18" charset="0"/>
                <a:ea typeface="Times New Roman" panose="02020603050405020304" pitchFamily="18" charset="0"/>
              </a:rPr>
              <a:t>Origine des contacts : </a:t>
            </a:r>
            <a:br>
              <a:rPr lang="fr-LU" sz="1800" b="1" u="sng" dirty="0">
                <a:effectLst/>
                <a:latin typeface="Times New Roman" panose="02020603050405020304" pitchFamily="18" charset="0"/>
                <a:ea typeface="Times New Roman" panose="02020603050405020304" pitchFamily="18" charset="0"/>
              </a:rPr>
            </a:br>
            <a:endParaRPr lang="fr-LU" sz="1800" dirty="0">
              <a:effectLst/>
              <a:latin typeface="Times New Roman" panose="02020603050405020304" pitchFamily="18" charset="0"/>
              <a:ea typeface="Times New Roman" panose="02020603050405020304" pitchFamily="18" charset="0"/>
            </a:endParaRPr>
          </a:p>
          <a:p>
            <a:pPr marL="0" indent="0" algn="just">
              <a:buNone/>
            </a:pPr>
            <a:r>
              <a:rPr lang="fr-LU" sz="1600" dirty="0">
                <a:effectLst/>
                <a:latin typeface="Times New Roman" panose="02020603050405020304" pitchFamily="18" charset="0"/>
                <a:ea typeface="Times New Roman" panose="02020603050405020304" pitchFamily="18" charset="0"/>
              </a:rPr>
              <a:t>Le SEA constate une forte augmentation de contacts venant de pays frontaliers tel que la France, mais également de pays hors de l’Europe durant les derniers mois de l’année calendaire. </a:t>
            </a:r>
            <a:br>
              <a:rPr lang="fr-LU" sz="1600" dirty="0">
                <a:effectLst/>
                <a:latin typeface="Times New Roman" panose="02020603050405020304" pitchFamily="18" charset="0"/>
                <a:ea typeface="Times New Roman" panose="02020603050405020304" pitchFamily="18" charset="0"/>
              </a:rPr>
            </a:br>
            <a:endParaRPr lang="fr-LU" sz="1600" dirty="0">
              <a:effectLst/>
              <a:latin typeface="Times New Roman" panose="02020603050405020304" pitchFamily="18" charset="0"/>
              <a:ea typeface="Times New Roman" panose="02020603050405020304" pitchFamily="18" charset="0"/>
            </a:endParaRPr>
          </a:p>
          <a:p>
            <a:pPr marL="0" indent="0" algn="just">
              <a:buNone/>
            </a:pPr>
            <a:r>
              <a:rPr lang="fr-LU" sz="1600" dirty="0">
                <a:effectLst/>
                <a:latin typeface="Times New Roman" panose="02020603050405020304" pitchFamily="18" charset="0"/>
                <a:ea typeface="Times New Roman" panose="02020603050405020304" pitchFamily="18" charset="0"/>
              </a:rPr>
              <a:t>Pour autant, presque 90% de nos contacts viennent du Luxembourg.</a:t>
            </a:r>
          </a:p>
          <a:p>
            <a:pPr marL="0" indent="0" algn="just">
              <a:buNone/>
            </a:pPr>
            <a:r>
              <a:rPr lang="fr-LU" sz="1600" dirty="0">
                <a:effectLst/>
                <a:latin typeface="Times New Roman" panose="02020603050405020304" pitchFamily="18" charset="0"/>
                <a:ea typeface="Times New Roman" panose="02020603050405020304" pitchFamily="18" charset="0"/>
              </a:rPr>
              <a:t>L’association doit faire face à des demandes accrues de l’étranger qui nécessitent un temps de traitement important avec des réponses souvent longues en anglais. Ces demandes montrent un intérêt croissant d’une législation sur l’euthanasie dans nos pays voisins ou d’outre-mer. Notre association ne souhaite pas afficher un statut de « tourisme à la mort », nous nous efforçons de répondre à toutes ces demandes afin de clarifier les valeurs du Luxembourg sur la fin de vie. </a:t>
            </a:r>
          </a:p>
          <a:p>
            <a:pPr marL="0" indent="0">
              <a:buNone/>
            </a:pPr>
            <a:endParaRPr lang="de-DE" dirty="0"/>
          </a:p>
        </p:txBody>
      </p:sp>
      <p:pic>
        <p:nvPicPr>
          <p:cNvPr id="2" name="Image 1">
            <a:extLst>
              <a:ext uri="{FF2B5EF4-FFF2-40B4-BE49-F238E27FC236}">
                <a16:creationId xmlns:a16="http://schemas.microsoft.com/office/drawing/2014/main" id="{5B6386EE-5D50-9229-1133-1998E3D1E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356" y="292687"/>
            <a:ext cx="5912485" cy="2738120"/>
          </a:xfrm>
          <a:prstGeom prst="rect">
            <a:avLst/>
          </a:prstGeom>
        </p:spPr>
      </p:pic>
      <p:pic>
        <p:nvPicPr>
          <p:cNvPr id="6" name="Image 5">
            <a:extLst>
              <a:ext uri="{FF2B5EF4-FFF2-40B4-BE49-F238E27FC236}">
                <a16:creationId xmlns:a16="http://schemas.microsoft.com/office/drawing/2014/main" id="{00872DA3-94A6-7179-47A2-84F2E05B9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268" y="3145473"/>
            <a:ext cx="4362705" cy="3549600"/>
          </a:xfrm>
          <a:prstGeom prst="rect">
            <a:avLst/>
          </a:prstGeom>
        </p:spPr>
      </p:pic>
    </p:spTree>
    <p:extLst>
      <p:ext uri="{BB962C8B-B14F-4D97-AF65-F5344CB8AC3E}">
        <p14:creationId xmlns:p14="http://schemas.microsoft.com/office/powerpoint/2010/main" val="1859689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37F8A-4965-E2BD-282B-E4FDD0219855}"/>
              </a:ext>
            </a:extLst>
          </p:cNvPr>
          <p:cNvSpPr>
            <a:spLocks noGrp="1"/>
          </p:cNvSpPr>
          <p:nvPr>
            <p:ph type="title"/>
          </p:nvPr>
        </p:nvSpPr>
        <p:spPr>
          <a:xfrm>
            <a:off x="291915" y="298403"/>
            <a:ext cx="9950103" cy="487043"/>
          </a:xfrm>
        </p:spPr>
        <p:txBody>
          <a:bodyPr>
            <a:normAutofit/>
          </a:bodyPr>
          <a:lstStyle/>
          <a:p>
            <a:r>
              <a:rPr lang="fr-LU" sz="1800" b="1" dirty="0">
                <a:effectLst/>
                <a:latin typeface="Times New Roman" panose="02020603050405020304" pitchFamily="18" charset="0"/>
                <a:ea typeface="Times New Roman" panose="02020603050405020304" pitchFamily="18" charset="0"/>
              </a:rPr>
              <a:t>• </a:t>
            </a:r>
            <a:r>
              <a:rPr lang="fr-LU" sz="1800" b="1" u="sng" dirty="0">
                <a:effectLst/>
                <a:latin typeface="Times New Roman" panose="02020603050405020304" pitchFamily="18" charset="0"/>
                <a:ea typeface="Times New Roman" panose="02020603050405020304" pitchFamily="18" charset="0"/>
              </a:rPr>
              <a:t>Statistiques des RDV :</a:t>
            </a:r>
            <a:endParaRPr lang="de-DE" sz="1800" dirty="0"/>
          </a:p>
        </p:txBody>
      </p:sp>
      <p:sp>
        <p:nvSpPr>
          <p:cNvPr id="3" name="Espace réservé du contenu 2">
            <a:extLst>
              <a:ext uri="{FF2B5EF4-FFF2-40B4-BE49-F238E27FC236}">
                <a16:creationId xmlns:a16="http://schemas.microsoft.com/office/drawing/2014/main" id="{6648ECE3-13DF-4A18-C2CD-EF8392903299}"/>
              </a:ext>
            </a:extLst>
          </p:cNvPr>
          <p:cNvSpPr>
            <a:spLocks noGrp="1"/>
          </p:cNvSpPr>
          <p:nvPr>
            <p:ph idx="1"/>
          </p:nvPr>
        </p:nvSpPr>
        <p:spPr>
          <a:xfrm>
            <a:off x="151238" y="2220249"/>
            <a:ext cx="6752492" cy="4637751"/>
          </a:xfrm>
        </p:spPr>
        <p:txBody>
          <a:bodyPr>
            <a:normAutofit fontScale="92500" lnSpcReduction="20000"/>
          </a:bodyPr>
          <a:lstStyle/>
          <a:p>
            <a:pPr marL="0" indent="0" algn="just">
              <a:buNone/>
            </a:pPr>
            <a:r>
              <a:rPr lang="fr-LU" sz="1500" dirty="0">
                <a:solidFill>
                  <a:srgbClr val="000000"/>
                </a:solidFill>
                <a:effectLst/>
                <a:latin typeface="Times New Roman" panose="02020603050405020304" pitchFamily="18" charset="0"/>
                <a:ea typeface="Times New Roman" panose="02020603050405020304" pitchFamily="18" charset="0"/>
              </a:rPr>
              <a:t>Au-delà des rendez-vous pour des personnes en demande d’informations sur la loi du 16 mars 2009</a:t>
            </a:r>
            <a:r>
              <a:rPr lang="fr-LU" sz="1500" dirty="0">
                <a:solidFill>
                  <a:srgbClr val="000000"/>
                </a:solidFill>
                <a:latin typeface="Times New Roman" panose="02020603050405020304" pitchFamily="18" charset="0"/>
                <a:ea typeface="Times New Roman" panose="02020603050405020304" pitchFamily="18" charset="0"/>
              </a:rPr>
              <a:t>, l</a:t>
            </a:r>
            <a:r>
              <a:rPr lang="fr-LU" sz="1500" dirty="0">
                <a:solidFill>
                  <a:srgbClr val="000000"/>
                </a:solidFill>
                <a:effectLst/>
                <a:latin typeface="Times New Roman" panose="02020603050405020304" pitchFamily="18" charset="0"/>
                <a:ea typeface="Times New Roman" panose="02020603050405020304" pitchFamily="18" charset="0"/>
              </a:rPr>
              <a:t>’équipe du SEA a continué de travailler en réseau et de créer de nouvelles collaborations avec des intervenants extérieurs, représentant alors </a:t>
            </a:r>
            <a:r>
              <a:rPr lang="fr-LU" sz="1500" b="1" dirty="0">
                <a:solidFill>
                  <a:srgbClr val="000000"/>
                </a:solidFill>
                <a:effectLst/>
                <a:latin typeface="Times New Roman" panose="02020603050405020304" pitchFamily="18" charset="0"/>
                <a:ea typeface="Times New Roman" panose="02020603050405020304" pitchFamily="18" charset="0"/>
              </a:rPr>
              <a:t>26%</a:t>
            </a:r>
            <a:r>
              <a:rPr lang="fr-LU" sz="1500" dirty="0">
                <a:solidFill>
                  <a:srgbClr val="000000"/>
                </a:solidFill>
                <a:effectLst/>
                <a:latin typeface="Times New Roman" panose="02020603050405020304" pitchFamily="18" charset="0"/>
                <a:ea typeface="Times New Roman" panose="02020603050405020304" pitchFamily="18" charset="0"/>
              </a:rPr>
              <a:t> de nos rendez-vous. </a:t>
            </a:r>
            <a:br>
              <a:rPr lang="fr-LU" sz="1500" dirty="0">
                <a:solidFill>
                  <a:srgbClr val="000000"/>
                </a:solidFill>
                <a:effectLst/>
                <a:latin typeface="Times New Roman" panose="02020603050405020304" pitchFamily="18" charset="0"/>
                <a:ea typeface="Times New Roman" panose="02020603050405020304" pitchFamily="18" charset="0"/>
              </a:rPr>
            </a:br>
            <a:br>
              <a:rPr lang="fr-LU" sz="1500" dirty="0">
                <a:solidFill>
                  <a:srgbClr val="000000"/>
                </a:solidFill>
                <a:effectLst/>
                <a:latin typeface="Times New Roman" panose="02020603050405020304" pitchFamily="18" charset="0"/>
                <a:ea typeface="Times New Roman" panose="02020603050405020304" pitchFamily="18" charset="0"/>
              </a:rPr>
            </a:br>
            <a:r>
              <a:rPr lang="fr-LU" sz="1500" dirty="0">
                <a:solidFill>
                  <a:srgbClr val="000000"/>
                </a:solidFill>
                <a:effectLst/>
                <a:latin typeface="Times New Roman" panose="02020603050405020304" pitchFamily="18" charset="0"/>
                <a:ea typeface="Times New Roman" panose="02020603050405020304" pitchFamily="18" charset="0"/>
              </a:rPr>
              <a:t>En effet, ces différents rendez-vous ont permis à notre association de s’ancrer dans des collaborations et des partenariats importants pour son développement sur le long terme. </a:t>
            </a:r>
            <a:br>
              <a:rPr lang="fr-LU" sz="1500" dirty="0">
                <a:solidFill>
                  <a:srgbClr val="000000"/>
                </a:solidFill>
                <a:effectLst/>
                <a:latin typeface="Times New Roman" panose="02020603050405020304" pitchFamily="18" charset="0"/>
                <a:ea typeface="Times New Roman" panose="02020603050405020304" pitchFamily="18" charset="0"/>
              </a:rPr>
            </a:br>
            <a:r>
              <a:rPr lang="fr-LU" sz="1500" dirty="0">
                <a:solidFill>
                  <a:srgbClr val="000000"/>
                </a:solidFill>
                <a:effectLst/>
                <a:latin typeface="Times New Roman" panose="02020603050405020304" pitchFamily="18" charset="0"/>
                <a:ea typeface="Times New Roman" panose="02020603050405020304" pitchFamily="18" charset="0"/>
              </a:rPr>
              <a:t>Ces rencontres et futurs partenariats ont eu lieu avec notamment ;</a:t>
            </a:r>
            <a:endParaRPr lang="fr-LU" sz="150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pPr>
            <a:r>
              <a:rPr lang="fr-LU" sz="1500" b="0" dirty="0">
                <a:solidFill>
                  <a:srgbClr val="000000"/>
                </a:solidFill>
                <a:effectLst/>
                <a:latin typeface="Times New Roman" panose="02020603050405020304" pitchFamily="18" charset="0"/>
                <a:ea typeface="Times New Roman" panose="02020603050405020304" pitchFamily="18" charset="0"/>
              </a:rPr>
              <a:t>La COPAS (Confédération des Organismes Prestataires d'Aides et de Soins)</a:t>
            </a:r>
            <a:endParaRPr lang="fr-LU" sz="1500" b="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pPr>
            <a:r>
              <a:rPr lang="fr-LU" sz="1500" b="0" dirty="0">
                <a:solidFill>
                  <a:srgbClr val="000000"/>
                </a:solidFill>
                <a:effectLst/>
                <a:latin typeface="Times New Roman" panose="02020603050405020304" pitchFamily="18" charset="0"/>
                <a:ea typeface="Times New Roman" panose="02020603050405020304" pitchFamily="18" charset="0"/>
              </a:rPr>
              <a:t>la FHL (Fédération des Hôpitaux Luxembourgeois)</a:t>
            </a:r>
            <a:endParaRPr lang="fr-LU" sz="1500" b="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pPr>
            <a:r>
              <a:rPr lang="fr-LU" sz="1500" b="0" dirty="0">
                <a:solidFill>
                  <a:srgbClr val="000000"/>
                </a:solidFill>
                <a:effectLst/>
                <a:latin typeface="Times New Roman" panose="02020603050405020304" pitchFamily="18" charset="0"/>
                <a:ea typeface="Times New Roman" panose="02020603050405020304" pitchFamily="18" charset="0"/>
              </a:rPr>
              <a:t>le projet « PatientenHouse » situé au CHL (Centre Hospitalier de Luxembourg)</a:t>
            </a:r>
            <a:endParaRPr lang="fr-LU" sz="1500" b="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pPr>
            <a:r>
              <a:rPr lang="fr-LU" sz="1500" b="0" dirty="0">
                <a:solidFill>
                  <a:srgbClr val="000000"/>
                </a:solidFill>
                <a:effectLst/>
                <a:latin typeface="Times New Roman" panose="02020603050405020304" pitchFamily="18" charset="0"/>
                <a:ea typeface="Times New Roman" panose="02020603050405020304" pitchFamily="18" charset="0"/>
              </a:rPr>
              <a:t>la Fondation Cancer</a:t>
            </a:r>
            <a:endParaRPr lang="fr-LU" sz="1500" b="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pPr>
            <a:r>
              <a:rPr lang="fr-LU" sz="1500" b="0" dirty="0">
                <a:solidFill>
                  <a:srgbClr val="000000"/>
                </a:solidFill>
                <a:effectLst/>
                <a:latin typeface="Times New Roman" panose="02020603050405020304" pitchFamily="18" charset="0"/>
                <a:ea typeface="Times New Roman" panose="02020603050405020304" pitchFamily="18" charset="0"/>
              </a:rPr>
              <a:t>TACS (Tutelle an Curatelle Service Asbl)</a:t>
            </a:r>
            <a:endParaRPr lang="fr-LU" sz="1500" b="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pPr>
            <a:r>
              <a:rPr lang="fr-LU" sz="1500" b="0" dirty="0">
                <a:solidFill>
                  <a:srgbClr val="000000"/>
                </a:solidFill>
                <a:effectLst/>
                <a:latin typeface="Times New Roman" panose="02020603050405020304" pitchFamily="18" charset="0"/>
                <a:ea typeface="Times New Roman" panose="02020603050405020304" pitchFamily="18" charset="0"/>
              </a:rPr>
              <a:t>SAT (Service d’Accompagnement Tutélaire)</a:t>
            </a:r>
            <a:endParaRPr lang="fr-LU" sz="1500" b="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pPr>
            <a:r>
              <a:rPr lang="fr-LU" sz="1500" b="0" dirty="0" err="1">
                <a:solidFill>
                  <a:srgbClr val="000000"/>
                </a:solidFill>
                <a:effectLst/>
                <a:latin typeface="Times New Roman" panose="02020603050405020304" pitchFamily="18" charset="0"/>
                <a:ea typeface="Times New Roman" panose="02020603050405020304" pitchFamily="18" charset="0"/>
              </a:rPr>
              <a:t>Erasmy</a:t>
            </a:r>
            <a:endParaRPr lang="fr-LU" sz="1500" b="0" dirty="0">
              <a:effectLst/>
              <a:latin typeface="Times New Roman" panose="02020603050405020304" pitchFamily="18" charset="0"/>
              <a:ea typeface="Times New Roman" panose="02020603050405020304" pitchFamily="18" charset="0"/>
            </a:endParaRPr>
          </a:p>
          <a:p>
            <a:pPr marL="0" indent="0">
              <a:buNone/>
            </a:pPr>
            <a:br>
              <a:rPr lang="fr-LU" sz="1500" dirty="0">
                <a:effectLst/>
                <a:latin typeface="Times New Roman" panose="02020603050405020304" pitchFamily="18" charset="0"/>
                <a:ea typeface="Times New Roman" panose="02020603050405020304" pitchFamily="18" charset="0"/>
              </a:rPr>
            </a:br>
            <a:r>
              <a:rPr lang="fr-LU" sz="1500" dirty="0">
                <a:effectLst/>
                <a:latin typeface="Times New Roman" panose="02020603050405020304" pitchFamily="18" charset="0"/>
                <a:ea typeface="Times New Roman" panose="02020603050405020304" pitchFamily="18" charset="0"/>
              </a:rPr>
              <a:t>Ces partenariats et rencontres ont été bénéfique à la fois pour nous faire connaitre plus largement, mais également pour nous installer en tant qu’association forte du territoire Luxembourgeois. </a:t>
            </a:r>
          </a:p>
          <a:p>
            <a:endParaRPr lang="de-DE" dirty="0"/>
          </a:p>
        </p:txBody>
      </p:sp>
      <p:pic>
        <p:nvPicPr>
          <p:cNvPr id="8" name="Image 7">
            <a:extLst>
              <a:ext uri="{FF2B5EF4-FFF2-40B4-BE49-F238E27FC236}">
                <a16:creationId xmlns:a16="http://schemas.microsoft.com/office/drawing/2014/main" id="{9056BEC0-9038-9E7E-234C-0EBADB26BD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34355" y="783818"/>
            <a:ext cx="2665730" cy="468630"/>
          </a:xfrm>
          <a:prstGeom prst="rect">
            <a:avLst/>
          </a:prstGeom>
          <a:noFill/>
          <a:ln>
            <a:noFill/>
          </a:ln>
        </p:spPr>
      </p:pic>
      <p:pic>
        <p:nvPicPr>
          <p:cNvPr id="9" name="Image 8">
            <a:extLst>
              <a:ext uri="{FF2B5EF4-FFF2-40B4-BE49-F238E27FC236}">
                <a16:creationId xmlns:a16="http://schemas.microsoft.com/office/drawing/2014/main" id="{DAEB7438-9EA5-67EE-F58F-6D0B1C38FB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4355" y="1490350"/>
            <a:ext cx="2492375" cy="869950"/>
          </a:xfrm>
          <a:prstGeom prst="rect">
            <a:avLst/>
          </a:prstGeom>
          <a:noFill/>
          <a:ln>
            <a:noFill/>
          </a:ln>
        </p:spPr>
      </p:pic>
      <p:pic>
        <p:nvPicPr>
          <p:cNvPr id="10" name="Graphique 60" descr="Poignée de main avec un remplissage uni">
            <a:extLst>
              <a:ext uri="{FF2B5EF4-FFF2-40B4-BE49-F238E27FC236}">
                <a16:creationId xmlns:a16="http://schemas.microsoft.com/office/drawing/2014/main" id="{3C21D820-4365-A648-2D01-92C165D949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8397" y="4833373"/>
            <a:ext cx="1137138" cy="1137138"/>
          </a:xfrm>
          <a:prstGeom prst="rect">
            <a:avLst/>
          </a:prstGeom>
        </p:spPr>
      </p:pic>
      <p:pic>
        <p:nvPicPr>
          <p:cNvPr id="6" name="Image 5" descr="Une image contenant texte, armoire, capture d’écran&#10;&#10;Description générée automatiquement">
            <a:extLst>
              <a:ext uri="{FF2B5EF4-FFF2-40B4-BE49-F238E27FC236}">
                <a16:creationId xmlns:a16="http://schemas.microsoft.com/office/drawing/2014/main" id="{FDB9406D-D029-6ECC-5BFC-1C6B7233DC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083" y="931233"/>
            <a:ext cx="8892540" cy="1118235"/>
          </a:xfrm>
          <a:prstGeom prst="rect">
            <a:avLst/>
          </a:prstGeom>
        </p:spPr>
      </p:pic>
      <p:pic>
        <p:nvPicPr>
          <p:cNvPr id="12" name="Image 11">
            <a:extLst>
              <a:ext uri="{FF2B5EF4-FFF2-40B4-BE49-F238E27FC236}">
                <a16:creationId xmlns:a16="http://schemas.microsoft.com/office/drawing/2014/main" id="{08BE83BD-046C-A913-8E3C-15313785A0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3774" y="2643424"/>
            <a:ext cx="5016988" cy="3916173"/>
          </a:xfrm>
          <a:prstGeom prst="rect">
            <a:avLst/>
          </a:prstGeom>
        </p:spPr>
      </p:pic>
    </p:spTree>
    <p:extLst>
      <p:ext uri="{BB962C8B-B14F-4D97-AF65-F5344CB8AC3E}">
        <p14:creationId xmlns:p14="http://schemas.microsoft.com/office/powerpoint/2010/main" val="1663539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48ECE3-13DF-4A18-C2CD-EF8392903299}"/>
              </a:ext>
            </a:extLst>
          </p:cNvPr>
          <p:cNvSpPr>
            <a:spLocks noGrp="1"/>
          </p:cNvSpPr>
          <p:nvPr>
            <p:ph idx="1"/>
          </p:nvPr>
        </p:nvSpPr>
        <p:spPr>
          <a:xfrm>
            <a:off x="468924" y="996462"/>
            <a:ext cx="10558542" cy="4944368"/>
          </a:xfrm>
        </p:spPr>
        <p:txBody>
          <a:bodyPr>
            <a:normAutofit/>
          </a:bodyPr>
          <a:lstStyle/>
          <a:p>
            <a:pPr algn="just"/>
            <a:r>
              <a:rPr lang="fr-LU" sz="1800" b="1" u="sng" dirty="0">
                <a:effectLst/>
                <a:latin typeface="Times New Roman" panose="02020603050405020304" pitchFamily="18" charset="0"/>
                <a:ea typeface="Times New Roman" panose="02020603050405020304" pitchFamily="18" charset="0"/>
              </a:rPr>
              <a:t>Euthanasies et assistances au suicide :</a:t>
            </a:r>
            <a:endParaRPr lang="fr-LU" sz="1800" dirty="0">
              <a:effectLst/>
              <a:latin typeface="Times New Roman" panose="02020603050405020304" pitchFamily="18" charset="0"/>
              <a:ea typeface="Times New Roman" panose="02020603050405020304" pitchFamily="18" charset="0"/>
            </a:endParaRPr>
          </a:p>
          <a:p>
            <a:pPr marL="0" indent="0" algn="just">
              <a:buNone/>
            </a:pPr>
            <a:br>
              <a:rPr lang="fr-LU" sz="1800" dirty="0">
                <a:solidFill>
                  <a:srgbClr val="000000"/>
                </a:solidFill>
                <a:effectLst/>
                <a:latin typeface="Times New Roman" panose="02020603050405020304" pitchFamily="18" charset="0"/>
                <a:ea typeface="Times New Roman" panose="02020603050405020304" pitchFamily="18" charset="0"/>
              </a:rPr>
            </a:br>
            <a:r>
              <a:rPr lang="fr-LU" sz="1800" dirty="0">
                <a:solidFill>
                  <a:srgbClr val="000000"/>
                </a:solidFill>
                <a:effectLst/>
                <a:latin typeface="Times New Roman" panose="02020603050405020304" pitchFamily="18" charset="0"/>
                <a:ea typeface="Times New Roman" panose="02020603050405020304" pitchFamily="18" charset="0"/>
              </a:rPr>
              <a:t>L’équipe du SEA a pu accompagner 3 personnes jusqu’au bout de la démarche d’euthanasie.</a:t>
            </a:r>
            <a:r>
              <a:rPr lang="fr-LU" sz="1800" i="1" dirty="0">
                <a:solidFill>
                  <a:srgbClr val="000000"/>
                </a:solidFill>
                <a:effectLst/>
                <a:latin typeface="Times New Roman" panose="02020603050405020304" pitchFamily="18" charset="0"/>
                <a:ea typeface="Times New Roman" panose="02020603050405020304" pitchFamily="18" charset="0"/>
              </a:rPr>
              <a:t> </a:t>
            </a:r>
            <a:r>
              <a:rPr lang="fr-LU" sz="1800" dirty="0">
                <a:solidFill>
                  <a:srgbClr val="000000"/>
                </a:solidFill>
                <a:effectLst/>
                <a:latin typeface="Times New Roman" panose="02020603050405020304" pitchFamily="18" charset="0"/>
                <a:ea typeface="Times New Roman" panose="02020603050405020304" pitchFamily="18" charset="0"/>
              </a:rPr>
              <a:t>Les lieux lors de ces euthanasies ont été trouvé par MWMW, avec de grandes difficultés le plus souvent. À ce jour, au Luxembourg il n’est pas seulement délicat de trouver un médecin favorable à l’euthanasie, mais il est également extrêmement complexe de trouver un lieu adéquat. Cette problématique du lieu n’est pas nouvelle, mais aujourd’hui elle se fait ressentir au quotidien sur l’équipe de MWMW.</a:t>
            </a:r>
          </a:p>
          <a:p>
            <a:pPr marL="0" indent="0" algn="just">
              <a:buNone/>
            </a:pPr>
            <a:r>
              <a:rPr lang="fr-LU" sz="1800" dirty="0">
                <a:solidFill>
                  <a:srgbClr val="000000"/>
                </a:solidFill>
                <a:effectLst/>
                <a:latin typeface="Times New Roman" panose="02020603050405020304" pitchFamily="18" charset="0"/>
                <a:ea typeface="Times New Roman" panose="02020603050405020304" pitchFamily="18" charset="0"/>
              </a:rPr>
              <a:t>Au-delà des 3 euthanasies qui ont été réalisées, l’association a pu orienter des dizaines de personnes vers des situations de fin de vie en dignité.</a:t>
            </a:r>
            <a:endParaRPr lang="fr-LU" sz="1800" dirty="0">
              <a:effectLst/>
              <a:latin typeface="Times New Roman" panose="02020603050405020304" pitchFamily="18" charset="0"/>
              <a:ea typeface="Times New Roman" panose="02020603050405020304" pitchFamily="18" charset="0"/>
            </a:endParaRPr>
          </a:p>
          <a:p>
            <a:pPr marL="0" indent="0" algn="just">
              <a:buNone/>
            </a:pPr>
            <a:r>
              <a:rPr lang="fr-LU" sz="1800" dirty="0">
                <a:solidFill>
                  <a:srgbClr val="000000"/>
                </a:solidFill>
                <a:effectLst/>
                <a:latin typeface="Times New Roman" panose="02020603050405020304" pitchFamily="18" charset="0"/>
                <a:ea typeface="Times New Roman" panose="02020603050405020304" pitchFamily="18" charset="0"/>
              </a:rPr>
              <a:t>Il reste à noter que plusieurs requêtes d’euthanasie et d’assistance au suicide restent en suspens, puisque que les personnes concernées y auront recours au moment souhaité.</a:t>
            </a:r>
            <a:endParaRPr lang="fr-LU" sz="1800" dirty="0">
              <a:effectLst/>
              <a:latin typeface="Times New Roman" panose="02020603050405020304" pitchFamily="18" charset="0"/>
              <a:ea typeface="Times New Roman" panose="02020603050405020304" pitchFamily="18" charset="0"/>
            </a:endParaRPr>
          </a:p>
          <a:p>
            <a:endParaRPr lang="de-DE" dirty="0"/>
          </a:p>
        </p:txBody>
      </p:sp>
    </p:spTree>
    <p:extLst>
      <p:ext uri="{BB962C8B-B14F-4D97-AF65-F5344CB8AC3E}">
        <p14:creationId xmlns:p14="http://schemas.microsoft.com/office/powerpoint/2010/main" val="3768663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48ECE3-13DF-4A18-C2CD-EF8392903299}"/>
              </a:ext>
            </a:extLst>
          </p:cNvPr>
          <p:cNvSpPr>
            <a:spLocks noGrp="1"/>
          </p:cNvSpPr>
          <p:nvPr>
            <p:ph idx="1"/>
          </p:nvPr>
        </p:nvSpPr>
        <p:spPr>
          <a:xfrm>
            <a:off x="291915" y="304799"/>
            <a:ext cx="10704331" cy="6365631"/>
          </a:xfrm>
        </p:spPr>
        <p:txBody>
          <a:bodyPr>
            <a:normAutofit fontScale="85000" lnSpcReduction="10000"/>
          </a:bodyPr>
          <a:lstStyle/>
          <a:p>
            <a:pPr algn="just"/>
            <a:r>
              <a:rPr lang="fr-LU" sz="1800" b="1" u="sng" dirty="0">
                <a:effectLst/>
                <a:latin typeface="Times New Roman" panose="02020603050405020304" pitchFamily="18" charset="0"/>
                <a:ea typeface="Times New Roman" panose="02020603050405020304" pitchFamily="18" charset="0"/>
              </a:rPr>
              <a:t>Conclusions</a:t>
            </a:r>
            <a:endParaRPr lang="fr-LU" sz="1800" dirty="0">
              <a:effectLst/>
              <a:latin typeface="Times New Roman" panose="02020603050405020304" pitchFamily="18" charset="0"/>
              <a:ea typeface="Times New Roman" panose="02020603050405020304" pitchFamily="18" charset="0"/>
            </a:endParaRPr>
          </a:p>
          <a:p>
            <a:pPr marL="0" indent="0" algn="just">
              <a:buNone/>
            </a:pPr>
            <a:r>
              <a:rPr lang="fr-LU" sz="1800" dirty="0">
                <a:effectLst/>
                <a:latin typeface="Times New Roman" panose="02020603050405020304" pitchFamily="18" charset="0"/>
                <a:ea typeface="Times New Roman" panose="02020603050405020304" pitchFamily="18" charset="0"/>
              </a:rPr>
              <a:t>L’année 2022 a été forte en changements pour MWMW, avec notamment des ébranlements au niveau des employées. En effet, ce sont 4 nouvelles embauches sur les 5 personnes présentes de l’association qui ont commencé en 2022. Ce remaniement s’est déroulé avec une stabilité certaine grâce à l’aide d’un membre du CA qui a alors renforcé le SEA pour quelques mois, permettant une passation plus sereine. On peut également noter que les employées présentes les dernières années et qui ont laissé leurs places ont été performantes lorsqu’il a fallu faire le relais des informations, laissant les nouvelles venues plus en confiance. </a:t>
            </a:r>
          </a:p>
          <a:p>
            <a:pPr marL="0" indent="0" algn="just">
              <a:buNone/>
            </a:pPr>
            <a:r>
              <a:rPr lang="fr-LU" sz="1800" dirty="0">
                <a:effectLst/>
                <a:latin typeface="Times New Roman" panose="02020603050405020304" pitchFamily="18" charset="0"/>
                <a:ea typeface="Times New Roman" panose="02020603050405020304" pitchFamily="18" charset="0"/>
              </a:rPr>
              <a:t>C’est dans ce contexte bien particulier que MWMW a su continuer ses actions de sensibilisation et d’informations à la fois des tout-venants, mais également des professionnels de santé. </a:t>
            </a:r>
          </a:p>
          <a:p>
            <a:pPr marL="0" indent="0" algn="just">
              <a:buNone/>
            </a:pPr>
            <a:r>
              <a:rPr lang="fr-LU" sz="1800" dirty="0">
                <a:effectLst/>
                <a:latin typeface="Times New Roman" panose="02020603050405020304" pitchFamily="18" charset="0"/>
                <a:ea typeface="Times New Roman" panose="02020603050405020304" pitchFamily="18" charset="0"/>
              </a:rPr>
              <a:t>2022 a été également marquée – comme en 2021– par une hausse significative des prises de contact pour dépressions ou troubles psychiatriques. Le SEA ressent un besoin important de se rapprocher de personnel soignant avec des connaissances en psychiatrie afin de connaitre les procédures à suivre et de se faire accompagner dans des cas parfois délicats.</a:t>
            </a:r>
          </a:p>
          <a:p>
            <a:pPr marL="0" indent="0" algn="just">
              <a:buNone/>
            </a:pPr>
            <a:r>
              <a:rPr lang="fr-LU" sz="1800" dirty="0">
                <a:effectLst/>
                <a:latin typeface="Times New Roman" panose="02020603050405020304" pitchFamily="18" charset="0"/>
                <a:ea typeface="Times New Roman" panose="02020603050405020304" pitchFamily="18" charset="0"/>
              </a:rPr>
              <a:t>Pour autant, la difficulté reste toujours conséquente lorsqu’il s’agit de trouver un lieu adéquat pour pratiquer une euthanasie. Il en est de même pour trouver un médecin favorable, même si nous constatons une évolution réelle des mentalités auprès des médecins au Luxembourg. </a:t>
            </a:r>
          </a:p>
          <a:p>
            <a:pPr marL="0" indent="0" algn="just">
              <a:buNone/>
            </a:pPr>
            <a:r>
              <a:rPr lang="fr-LU" sz="1800" dirty="0">
                <a:solidFill>
                  <a:srgbClr val="000000"/>
                </a:solidFill>
                <a:effectLst/>
                <a:latin typeface="Times New Roman" panose="02020603050405020304" pitchFamily="18" charset="0"/>
                <a:ea typeface="Times New Roman" panose="02020603050405020304" pitchFamily="18" charset="0"/>
              </a:rPr>
              <a:t>Pour ce qui est du point de vue fonctionnel, MWMW comptait en début d’année 2022 seulement 2 bureaux ; un pour le secrétariat et un pour le SEA. Cette configuration rendait parfois difficile les arrangements des RDV du SEA. Mais aujourd’hui l’accès à un bureau supplémentaire pour le SEA nous permet </a:t>
            </a:r>
            <a:r>
              <a:rPr lang="fr-LU" dirty="0">
                <a:solidFill>
                  <a:srgbClr val="000000"/>
                </a:solidFill>
                <a:latin typeface="Times New Roman" panose="02020603050405020304" pitchFamily="18" charset="0"/>
                <a:ea typeface="Times New Roman" panose="02020603050405020304" pitchFamily="18" charset="0"/>
              </a:rPr>
              <a:t>d’avoir</a:t>
            </a:r>
            <a:r>
              <a:rPr lang="fr-LU" sz="1800" dirty="0">
                <a:solidFill>
                  <a:srgbClr val="000000"/>
                </a:solidFill>
                <a:effectLst/>
                <a:latin typeface="Times New Roman" panose="02020603050405020304" pitchFamily="18" charset="0"/>
                <a:ea typeface="Times New Roman" panose="02020603050405020304" pitchFamily="18" charset="0"/>
              </a:rPr>
              <a:t> une flexibilité plus sereine concernant les rendez-vous au sein de nos locaux en 2023.</a:t>
            </a:r>
          </a:p>
          <a:p>
            <a:pPr marL="0" indent="0" algn="just">
              <a:buNone/>
            </a:pPr>
            <a:r>
              <a:rPr lang="fr-LU" sz="1800" dirty="0">
                <a:effectLst/>
                <a:latin typeface="Times New Roman" panose="02020603050405020304" pitchFamily="18" charset="0"/>
                <a:ea typeface="Times New Roman" panose="02020603050405020304" pitchFamily="18" charset="0"/>
              </a:rPr>
              <a:t>Si cette année a été encore fortement impactée par le COVID, elle a aussi été impactée par la guerre en Ukraine. C’est dans ce contexte particulier en Europe que les questions de la vie quotidienne se sont peu à peu modifiées. Nous constatons que la question de l’euthanasie et de l’assistance au suicide est de moins en moins taboue. Pour autant, un chiffre reste indéniable, celui de la proportion de femmes qui viennent s’informer en comparaison à celle des hommes.</a:t>
            </a:r>
            <a:r>
              <a:rPr lang="fr-LU" sz="1800" i="1" dirty="0">
                <a:effectLst/>
                <a:latin typeface="Times New Roman" panose="02020603050405020304" pitchFamily="18" charset="0"/>
                <a:ea typeface="Times New Roman" panose="02020603050405020304" pitchFamily="18" charset="0"/>
              </a:rPr>
              <a:t> </a:t>
            </a:r>
            <a:endParaRPr lang="fr-LU" sz="1800" dirty="0">
              <a:effectLst/>
              <a:latin typeface="Times New Roman" panose="02020603050405020304" pitchFamily="18" charset="0"/>
              <a:ea typeface="Times New Roman" panose="02020603050405020304" pitchFamily="18" charset="0"/>
            </a:endParaRPr>
          </a:p>
          <a:p>
            <a:endParaRPr lang="de-DE" dirty="0"/>
          </a:p>
        </p:txBody>
      </p:sp>
    </p:spTree>
    <p:extLst>
      <p:ext uri="{BB962C8B-B14F-4D97-AF65-F5344CB8AC3E}">
        <p14:creationId xmlns:p14="http://schemas.microsoft.com/office/powerpoint/2010/main" val="1554759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37F8A-4965-E2BD-282B-E4FDD0219855}"/>
              </a:ext>
            </a:extLst>
          </p:cNvPr>
          <p:cNvSpPr>
            <a:spLocks noGrp="1"/>
          </p:cNvSpPr>
          <p:nvPr>
            <p:ph type="title"/>
          </p:nvPr>
        </p:nvSpPr>
        <p:spPr>
          <a:xfrm>
            <a:off x="778288" y="1078523"/>
            <a:ext cx="4924853" cy="4700954"/>
          </a:xfrm>
        </p:spPr>
        <p:txBody>
          <a:bodyPr>
            <a:normAutofit/>
          </a:bodyPr>
          <a:lstStyle/>
          <a:p>
            <a:pPr marR="273050" algn="ctr"/>
            <a:r>
              <a:rPr lang="de-DE" sz="2000" u="sng" dirty="0">
                <a:latin typeface="Times New Roman" panose="02020603050405020304" pitchFamily="18" charset="0"/>
                <a:cs typeface="Times New Roman" panose="02020603050405020304" pitchFamily="18" charset="0"/>
              </a:rPr>
              <a:t>Extra :</a:t>
            </a:r>
            <a:br>
              <a:rPr lang="de-DE" sz="3100" u="sng" dirty="0">
                <a:latin typeface="Times New Roman" panose="02020603050405020304" pitchFamily="18" charset="0"/>
                <a:cs typeface="Times New Roman" panose="02020603050405020304" pitchFamily="18" charset="0"/>
              </a:rPr>
            </a:br>
            <a:br>
              <a:rPr lang="de-DE" dirty="0">
                <a:latin typeface="Times New Roman" panose="02020603050405020304" pitchFamily="18" charset="0"/>
                <a:cs typeface="Times New Roman" panose="02020603050405020304" pitchFamily="18" charset="0"/>
              </a:rPr>
            </a:br>
            <a:r>
              <a:rPr lang="fr-LU" sz="1600" b="0" dirty="0">
                <a:effectLst/>
                <a:latin typeface="Times New Roman" panose="02020603050405020304" pitchFamily="18" charset="0"/>
                <a:ea typeface="Times New Roman" panose="02020603050405020304" pitchFamily="18" charset="0"/>
              </a:rPr>
              <a:t>Depuis quelques semaines MWMW fait passer des questionnaires de satisfaction après ses RDV. Ces questionnaires nous permettent de comprendre comment les demandeurs arrivent à nous. </a:t>
            </a:r>
            <a:br>
              <a:rPr lang="fr-LU" sz="1600" b="0" dirty="0">
                <a:effectLst/>
                <a:latin typeface="Times New Roman" panose="02020603050405020304" pitchFamily="18" charset="0"/>
                <a:ea typeface="Times New Roman" panose="02020603050405020304" pitchFamily="18" charset="0"/>
              </a:rPr>
            </a:br>
            <a:r>
              <a:rPr lang="fr-LU" sz="1600" b="0" dirty="0">
                <a:effectLst/>
                <a:latin typeface="Times New Roman" panose="02020603050405020304" pitchFamily="18" charset="0"/>
                <a:ea typeface="Times New Roman" panose="02020603050405020304" pitchFamily="18" charset="0"/>
              </a:rPr>
              <a:t> </a:t>
            </a:r>
            <a:br>
              <a:rPr lang="fr-LU" sz="1600" b="0" dirty="0">
                <a:effectLst/>
                <a:latin typeface="Times New Roman" panose="02020603050405020304" pitchFamily="18" charset="0"/>
                <a:ea typeface="Times New Roman" panose="02020603050405020304" pitchFamily="18" charset="0"/>
              </a:rPr>
            </a:br>
            <a:r>
              <a:rPr lang="fr-LU" sz="1600" b="0" dirty="0">
                <a:effectLst/>
                <a:latin typeface="Times New Roman" panose="02020603050405020304" pitchFamily="18" charset="0"/>
                <a:ea typeface="Times New Roman" panose="02020603050405020304" pitchFamily="18" charset="0"/>
              </a:rPr>
              <a:t>En voici un camembert explicatif : </a:t>
            </a:r>
            <a:br>
              <a:rPr lang="fr-LU" sz="1600" b="0" dirty="0">
                <a:effectLst/>
                <a:latin typeface="Times New Roman" panose="02020603050405020304" pitchFamily="18" charset="0"/>
                <a:ea typeface="Times New Roman" panose="02020603050405020304" pitchFamily="18" charset="0"/>
              </a:rPr>
            </a:br>
            <a:br>
              <a:rPr lang="fr-LU" sz="1600" b="0" dirty="0">
                <a:effectLst/>
                <a:latin typeface="Times New Roman" panose="02020603050405020304" pitchFamily="18" charset="0"/>
                <a:ea typeface="Times New Roman" panose="02020603050405020304" pitchFamily="18" charset="0"/>
              </a:rPr>
            </a:br>
            <a:r>
              <a:rPr lang="fr-LU" sz="1600" b="0" dirty="0">
                <a:effectLst/>
                <a:latin typeface="Times New Roman" panose="02020603050405020304" pitchFamily="18" charset="0"/>
                <a:ea typeface="Times New Roman" panose="02020603050405020304" pitchFamily="18" charset="0"/>
              </a:rPr>
              <a:t>Nous pouvons alors constater à quel point il est nécessaire et primordial de se concentrer sur les stands d’informations ainsi que sur les interventions dans les différents médias (TV, Presse, Radio)</a:t>
            </a:r>
            <a:br>
              <a:rPr lang="fr-LU" sz="1800" dirty="0">
                <a:effectLst/>
                <a:latin typeface="Times New Roman" panose="02020603050405020304" pitchFamily="18" charset="0"/>
                <a:ea typeface="Times New Roman" panose="02020603050405020304" pitchFamily="18" charset="0"/>
              </a:rPr>
            </a:br>
            <a:endParaRPr lang="de-DE"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56AA0E8F-C2D4-69D9-B78E-137E2C197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141" y="908406"/>
            <a:ext cx="4924852" cy="5041187"/>
          </a:xfrm>
          <a:prstGeom prst="rect">
            <a:avLst/>
          </a:prstGeom>
        </p:spPr>
      </p:pic>
    </p:spTree>
    <p:extLst>
      <p:ext uri="{BB962C8B-B14F-4D97-AF65-F5344CB8AC3E}">
        <p14:creationId xmlns:p14="http://schemas.microsoft.com/office/powerpoint/2010/main" val="153820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2E4E4-9D80-4612-895A-F8D3A3E8C0E7}"/>
              </a:ext>
            </a:extLst>
          </p:cNvPr>
          <p:cNvSpPr>
            <a:spLocks noGrp="1"/>
          </p:cNvSpPr>
          <p:nvPr>
            <p:ph type="title"/>
          </p:nvPr>
        </p:nvSpPr>
        <p:spPr>
          <a:xfrm>
            <a:off x="643608" y="286681"/>
            <a:ext cx="9950103" cy="1507376"/>
          </a:xfrm>
        </p:spPr>
        <p:txBody>
          <a:bodyPr/>
          <a:lstStyle/>
          <a:p>
            <a:pPr marL="342900" lvl="0" indent="-342900"/>
            <a:r>
              <a:rPr lang="fr-LU" dirty="0">
                <a:latin typeface="Times New Roman" panose="02020603050405020304" pitchFamily="18" charset="0"/>
                <a:cs typeface="Times New Roman" panose="02020603050405020304" pitchFamily="18" charset="0"/>
              </a:rPr>
              <a:t>1.</a:t>
            </a:r>
            <a:r>
              <a:rPr lang="fr-LU" dirty="0">
                <a:latin typeface="Times New Roman" panose="02020603050405020304" pitchFamily="18" charset="0"/>
                <a:ea typeface="Times New Roman" panose="02020603050405020304" pitchFamily="18" charset="0"/>
                <a:cs typeface="Times New Roman" panose="02020603050405020304" pitchFamily="18" charset="0"/>
              </a:rPr>
              <a:t> </a:t>
            </a:r>
            <a:r>
              <a:rPr lang="fr-LU" sz="3200" b="1" u="sng" dirty="0">
                <a:effectLst/>
                <a:latin typeface="Times New Roman" panose="02020603050405020304" pitchFamily="18" charset="0"/>
                <a:ea typeface="Times New Roman" panose="02020603050405020304" pitchFamily="18" charset="0"/>
                <a:cs typeface="Times New Roman" panose="02020603050405020304" pitchFamily="18" charset="0"/>
              </a:rPr>
              <a:t>Présentation et missions de l’association</a:t>
            </a:r>
            <a:br>
              <a:rPr lang="fr-LU" sz="2800" dirty="0">
                <a:effectLst/>
                <a:latin typeface="Times New Roman" panose="02020603050405020304" pitchFamily="18" charset="0"/>
                <a:ea typeface="Times New Roman" panose="02020603050405020304" pitchFamily="18" charset="0"/>
              </a:rPr>
            </a:br>
            <a:endParaRPr lang="fr-LU" dirty="0"/>
          </a:p>
        </p:txBody>
      </p:sp>
      <p:sp>
        <p:nvSpPr>
          <p:cNvPr id="7" name="Espace réservé du contenu 6">
            <a:extLst>
              <a:ext uri="{FF2B5EF4-FFF2-40B4-BE49-F238E27FC236}">
                <a16:creationId xmlns:a16="http://schemas.microsoft.com/office/drawing/2014/main" id="{B210BCF7-DA0B-D240-A0EC-609906D5BF67}"/>
              </a:ext>
            </a:extLst>
          </p:cNvPr>
          <p:cNvSpPr>
            <a:spLocks noGrp="1"/>
          </p:cNvSpPr>
          <p:nvPr>
            <p:ph idx="1"/>
          </p:nvPr>
        </p:nvSpPr>
        <p:spPr>
          <a:xfrm>
            <a:off x="749116" y="1794057"/>
            <a:ext cx="9950103" cy="4184712"/>
          </a:xfrm>
        </p:spPr>
        <p:txBody>
          <a:bodyPr>
            <a:normAutofit fontScale="92500" lnSpcReduction="20000"/>
          </a:bodyPr>
          <a:lstStyle/>
          <a:p>
            <a:pPr marL="228600" algn="just"/>
            <a:r>
              <a:rPr lang="fr-LU" sz="1800" dirty="0">
                <a:effectLst/>
                <a:latin typeface="Times New Roman" panose="02020603050405020304" pitchFamily="18" charset="0"/>
                <a:ea typeface="Times New Roman" panose="02020603050405020304" pitchFamily="18" charset="0"/>
                <a:cs typeface="Times New Roman" panose="02020603050405020304" pitchFamily="18" charset="0"/>
              </a:rPr>
              <a:t>Conformément à son objet social, l’association </a:t>
            </a:r>
            <a:r>
              <a:rPr lang="fr-LU" sz="1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Mäi</a:t>
            </a:r>
            <a:r>
              <a:rPr lang="fr-LU" sz="1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LU" sz="1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Wëllen</a:t>
            </a:r>
            <a:r>
              <a:rPr lang="fr-LU" sz="1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LU" sz="1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Mäi</a:t>
            </a:r>
            <a:r>
              <a:rPr lang="fr-LU" sz="1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LU" sz="1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Wee</a:t>
            </a:r>
            <a:r>
              <a:rPr lang="fr-LU" sz="1800" dirty="0">
                <a:effectLst/>
                <a:latin typeface="Times New Roman" panose="02020603050405020304" pitchFamily="18" charset="0"/>
                <a:ea typeface="Times New Roman" panose="02020603050405020304" pitchFamily="18" charset="0"/>
                <a:cs typeface="Times New Roman" panose="02020603050405020304" pitchFamily="18" charset="0"/>
              </a:rPr>
              <a:t> (MWMW) respecte ses engagements moraux et sociétaux. </a:t>
            </a:r>
          </a:p>
          <a:p>
            <a:pPr marL="228600" algn="just"/>
            <a:r>
              <a:rPr lang="fr-LU" sz="1800" dirty="0">
                <a:effectLst/>
                <a:latin typeface="Times New Roman" panose="02020603050405020304" pitchFamily="18" charset="0"/>
                <a:ea typeface="Times New Roman" panose="02020603050405020304" pitchFamily="18" charset="0"/>
                <a:cs typeface="Times New Roman" panose="02020603050405020304" pitchFamily="18" charset="0"/>
              </a:rPr>
              <a:t>Notre association, reconnue d’utilité publique, est au service du tout-venant. Menant un travail main dans la main avec son Ministère de tutelle – Le Ministère de la Famille, de l’Intégration et à la Grande Région (</a:t>
            </a:r>
            <a:r>
              <a:rPr lang="fr-LU" sz="1800" dirty="0" err="1">
                <a:effectLst/>
                <a:latin typeface="Times New Roman" panose="02020603050405020304" pitchFamily="18" charset="0"/>
                <a:ea typeface="Times New Roman" panose="02020603050405020304" pitchFamily="18" charset="0"/>
                <a:cs typeface="Times New Roman" panose="02020603050405020304" pitchFamily="18" charset="0"/>
              </a:rPr>
              <a:t>MiFa</a:t>
            </a:r>
            <a:r>
              <a:rPr lang="fr-LU" sz="1800" dirty="0">
                <a:effectLst/>
                <a:latin typeface="Times New Roman" panose="02020603050405020304" pitchFamily="18" charset="0"/>
                <a:ea typeface="Times New Roman" panose="02020603050405020304" pitchFamily="18" charset="0"/>
                <a:cs typeface="Times New Roman" panose="02020603050405020304" pitchFamily="18" charset="0"/>
              </a:rPr>
              <a:t>), ou avec les professionnels de santé et établissements d’accueil, MWMW axe ses principales missions sur :</a:t>
            </a:r>
          </a:p>
          <a:p>
            <a:pPr marL="342900" lvl="0" indent="-342900" algn="just">
              <a:buFont typeface="Times New Roman" panose="02020603050405020304" pitchFamily="18" charset="0"/>
              <a:buChar char="-"/>
            </a:pPr>
            <a:r>
              <a:rPr lang="fr-LU" sz="1800" dirty="0">
                <a:effectLst/>
                <a:latin typeface="Times New Roman" panose="02020603050405020304" pitchFamily="18" charset="0"/>
                <a:ea typeface="Times New Roman" panose="02020603050405020304" pitchFamily="18" charset="0"/>
                <a:cs typeface="Times New Roman" panose="02020603050405020304" pitchFamily="18" charset="0"/>
              </a:rPr>
              <a:t>La sensibilisation du grand public (au sens large) à la Loi du 16 mars 2009 sur l’euthanasie et l’assistance au suicide, et sur l’importance de communiquer sur ses souhaits de fin de vie avec ses proches et son médecin de famille ;</a:t>
            </a:r>
          </a:p>
          <a:p>
            <a:pPr marL="342900" lvl="0" indent="-342900" algn="just">
              <a:buFont typeface="Times New Roman" panose="02020603050405020304" pitchFamily="18" charset="0"/>
              <a:buChar char="-"/>
            </a:pPr>
            <a:r>
              <a:rPr lang="fr-LU" sz="1800" dirty="0">
                <a:effectLst/>
                <a:latin typeface="Times New Roman" panose="02020603050405020304" pitchFamily="18" charset="0"/>
                <a:ea typeface="Times New Roman" panose="02020603050405020304" pitchFamily="18" charset="0"/>
                <a:cs typeface="Times New Roman" panose="02020603050405020304" pitchFamily="18" charset="0"/>
              </a:rPr>
              <a:t>Le lien avec les médecins qui sont parfois désorientés ou trop peu informés sur le sujet et ses méthodes concrètes de déroulement ;</a:t>
            </a:r>
          </a:p>
          <a:p>
            <a:pPr marL="342900" lvl="0" indent="-342900" algn="just">
              <a:buFont typeface="Times New Roman" panose="02020603050405020304" pitchFamily="18" charset="0"/>
              <a:buChar char="-"/>
            </a:pPr>
            <a:r>
              <a:rPr lang="fr-LU" sz="1800" dirty="0">
                <a:effectLst/>
                <a:latin typeface="Times New Roman" panose="02020603050405020304" pitchFamily="18" charset="0"/>
                <a:ea typeface="Times New Roman" panose="02020603050405020304" pitchFamily="18" charset="0"/>
                <a:cs typeface="Times New Roman" panose="02020603050405020304" pitchFamily="18" charset="0"/>
              </a:rPr>
              <a:t>L’accompagnement de tout un chacun dans son parcours de réflexions ou de décisions quant à sa fin de vie, à court, moyen ou long terme.</a:t>
            </a:r>
          </a:p>
          <a:p>
            <a:endParaRPr lang="fr-LU" dirty="0"/>
          </a:p>
        </p:txBody>
      </p:sp>
    </p:spTree>
    <p:extLst>
      <p:ext uri="{BB962C8B-B14F-4D97-AF65-F5344CB8AC3E}">
        <p14:creationId xmlns:p14="http://schemas.microsoft.com/office/powerpoint/2010/main" val="3448908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37F8A-4965-E2BD-282B-E4FDD0219855}"/>
              </a:ext>
            </a:extLst>
          </p:cNvPr>
          <p:cNvSpPr>
            <a:spLocks noGrp="1"/>
          </p:cNvSpPr>
          <p:nvPr>
            <p:ph type="title"/>
          </p:nvPr>
        </p:nvSpPr>
        <p:spPr>
          <a:xfrm>
            <a:off x="2262432" y="175048"/>
            <a:ext cx="2644328" cy="1209273"/>
          </a:xfrm>
        </p:spPr>
        <p:txBody>
          <a:bodyPr>
            <a:normAutofit fontScale="90000"/>
          </a:bodyPr>
          <a:lstStyle/>
          <a:p>
            <a:r>
              <a:rPr lang="fr-LU" sz="2000" b="1" u="sng" dirty="0" err="1">
                <a:effectLst/>
                <a:latin typeface="Times New Roman" panose="02020603050405020304" pitchFamily="18" charset="0"/>
                <a:ea typeface="Times New Roman" panose="02020603050405020304" pitchFamily="18" charset="0"/>
              </a:rPr>
              <a:t>Mäi</a:t>
            </a:r>
            <a:r>
              <a:rPr lang="fr-LU" sz="2000" b="1" u="sng" dirty="0">
                <a:effectLst/>
                <a:latin typeface="Times New Roman" panose="02020603050405020304" pitchFamily="18" charset="0"/>
                <a:ea typeface="Times New Roman" panose="02020603050405020304" pitchFamily="18" charset="0"/>
              </a:rPr>
              <a:t> </a:t>
            </a:r>
            <a:r>
              <a:rPr lang="fr-LU" sz="2000" b="1" u="sng" dirty="0" err="1">
                <a:effectLst/>
                <a:latin typeface="Times New Roman" panose="02020603050405020304" pitchFamily="18" charset="0"/>
                <a:ea typeface="Times New Roman" panose="02020603050405020304" pitchFamily="18" charset="0"/>
              </a:rPr>
              <a:t>Wëllen</a:t>
            </a:r>
            <a:r>
              <a:rPr lang="fr-LU" sz="2000" b="1" u="sng" dirty="0">
                <a:effectLst/>
                <a:latin typeface="Times New Roman" panose="02020603050405020304" pitchFamily="18" charset="0"/>
                <a:ea typeface="Times New Roman" panose="02020603050405020304" pitchFamily="18" charset="0"/>
              </a:rPr>
              <a:t> </a:t>
            </a:r>
            <a:r>
              <a:rPr lang="fr-LU" sz="2000" b="1" u="sng" dirty="0" err="1">
                <a:effectLst/>
                <a:latin typeface="Times New Roman" panose="02020603050405020304" pitchFamily="18" charset="0"/>
                <a:ea typeface="Times New Roman" panose="02020603050405020304" pitchFamily="18" charset="0"/>
              </a:rPr>
              <a:t>Mäi</a:t>
            </a:r>
            <a:r>
              <a:rPr lang="fr-LU" sz="2000" b="1" u="sng" dirty="0">
                <a:effectLst/>
                <a:latin typeface="Times New Roman" panose="02020603050405020304" pitchFamily="18" charset="0"/>
                <a:ea typeface="Times New Roman" panose="02020603050405020304" pitchFamily="18" charset="0"/>
              </a:rPr>
              <a:t> </a:t>
            </a:r>
            <a:r>
              <a:rPr lang="fr-LU" sz="2000" b="1" u="sng" dirty="0" err="1">
                <a:effectLst/>
                <a:latin typeface="Times New Roman" panose="02020603050405020304" pitchFamily="18" charset="0"/>
                <a:ea typeface="Times New Roman" panose="02020603050405020304" pitchFamily="18" charset="0"/>
              </a:rPr>
              <a:t>Wee</a:t>
            </a:r>
            <a:r>
              <a:rPr lang="fr-LU" sz="2000" b="1" u="sng" dirty="0">
                <a:effectLst/>
                <a:latin typeface="Times New Roman" panose="02020603050405020304" pitchFamily="18" charset="0"/>
                <a:ea typeface="Times New Roman" panose="02020603050405020304" pitchFamily="18" charset="0"/>
              </a:rPr>
              <a:t> </a:t>
            </a:r>
            <a:br>
              <a:rPr lang="fr-LU" sz="2000" b="1" u="sng" dirty="0">
                <a:effectLst/>
                <a:latin typeface="Times New Roman" panose="02020603050405020304" pitchFamily="18" charset="0"/>
                <a:ea typeface="Times New Roman" panose="02020603050405020304" pitchFamily="18" charset="0"/>
              </a:rPr>
            </a:br>
            <a:r>
              <a:rPr lang="fr-LU" sz="2000" b="1" u="sng" dirty="0">
                <a:effectLst/>
                <a:latin typeface="Times New Roman" panose="02020603050405020304" pitchFamily="18" charset="0"/>
                <a:ea typeface="Times New Roman" panose="02020603050405020304" pitchFamily="18" charset="0"/>
              </a:rPr>
              <a:t>en quelques chiffres : </a:t>
            </a:r>
            <a:br>
              <a:rPr lang="fr-LU" sz="1800" dirty="0">
                <a:effectLst/>
                <a:latin typeface="Times New Roman" panose="02020603050405020304" pitchFamily="18" charset="0"/>
                <a:ea typeface="Times New Roman" panose="02020603050405020304" pitchFamily="18" charset="0"/>
              </a:rPr>
            </a:br>
            <a:endParaRPr lang="de-DE" dirty="0"/>
          </a:p>
        </p:txBody>
      </p:sp>
      <p:pic>
        <p:nvPicPr>
          <p:cNvPr id="4" name="Graphique 2" descr="Badge d'employé avec un remplissage uni">
            <a:extLst>
              <a:ext uri="{FF2B5EF4-FFF2-40B4-BE49-F238E27FC236}">
                <a16:creationId xmlns:a16="http://schemas.microsoft.com/office/drawing/2014/main" id="{871EA904-3523-41B5-04EB-58A715B9E52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49148" y="1549233"/>
            <a:ext cx="914400" cy="914400"/>
          </a:xfrm>
          <a:prstGeom prst="rect">
            <a:avLst/>
          </a:prstGeom>
        </p:spPr>
      </p:pic>
      <p:pic>
        <p:nvPicPr>
          <p:cNvPr id="6" name="Graphique 47" descr="Podcasting contour">
            <a:extLst>
              <a:ext uri="{FF2B5EF4-FFF2-40B4-BE49-F238E27FC236}">
                <a16:creationId xmlns:a16="http://schemas.microsoft.com/office/drawing/2014/main" id="{533A14FA-9E72-F55E-2658-FD168034B0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780" y="3330577"/>
            <a:ext cx="883285" cy="883285"/>
          </a:xfrm>
          <a:prstGeom prst="rect">
            <a:avLst/>
          </a:prstGeom>
        </p:spPr>
      </p:pic>
      <p:pic>
        <p:nvPicPr>
          <p:cNvPr id="7" name="Graphique 23" descr="Journal contour">
            <a:extLst>
              <a:ext uri="{FF2B5EF4-FFF2-40B4-BE49-F238E27FC236}">
                <a16:creationId xmlns:a16="http://schemas.microsoft.com/office/drawing/2014/main" id="{52785CE2-0507-406D-7DC1-5837353FE8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82644" y="3364448"/>
            <a:ext cx="914400" cy="914400"/>
          </a:xfrm>
          <a:prstGeom prst="rect">
            <a:avLst/>
          </a:prstGeom>
        </p:spPr>
      </p:pic>
      <p:pic>
        <p:nvPicPr>
          <p:cNvPr id="8" name="Graphique 18" descr="Poignée de main avec un remplissage uni">
            <a:extLst>
              <a:ext uri="{FF2B5EF4-FFF2-40B4-BE49-F238E27FC236}">
                <a16:creationId xmlns:a16="http://schemas.microsoft.com/office/drawing/2014/main" id="{688D9D55-D657-4D4D-8949-C3FD183634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67458" y="1459826"/>
            <a:ext cx="914400" cy="914400"/>
          </a:xfrm>
          <a:prstGeom prst="rect">
            <a:avLst/>
          </a:prstGeom>
        </p:spPr>
      </p:pic>
      <p:pic>
        <p:nvPicPr>
          <p:cNvPr id="9" name="Graphique 27" descr="Téléphone à haut-parleur contour">
            <a:extLst>
              <a:ext uri="{FF2B5EF4-FFF2-40B4-BE49-F238E27FC236}">
                <a16:creationId xmlns:a16="http://schemas.microsoft.com/office/drawing/2014/main" id="{0895E38F-0137-1439-54C5-26FC92CD0F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27396" y="5230229"/>
            <a:ext cx="914400" cy="914400"/>
          </a:xfrm>
          <a:prstGeom prst="rect">
            <a:avLst/>
          </a:prstGeom>
        </p:spPr>
      </p:pic>
      <p:pic>
        <p:nvPicPr>
          <p:cNvPr id="10" name="Graphique 20" descr="Liste contour">
            <a:extLst>
              <a:ext uri="{FF2B5EF4-FFF2-40B4-BE49-F238E27FC236}">
                <a16:creationId xmlns:a16="http://schemas.microsoft.com/office/drawing/2014/main" id="{FC855A3F-256A-53E8-E78E-723FB0D6A3D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26595" y="4998428"/>
            <a:ext cx="914400" cy="914400"/>
          </a:xfrm>
          <a:prstGeom prst="rect">
            <a:avLst/>
          </a:prstGeom>
        </p:spPr>
      </p:pic>
      <p:pic>
        <p:nvPicPr>
          <p:cNvPr id="11" name="Graphique 12" descr="Euro avec un remplissage uni">
            <a:extLst>
              <a:ext uri="{FF2B5EF4-FFF2-40B4-BE49-F238E27FC236}">
                <a16:creationId xmlns:a16="http://schemas.microsoft.com/office/drawing/2014/main" id="{985E8AAE-F91A-4FE0-49AF-C5865BB03DB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52327" y="1687196"/>
            <a:ext cx="774700" cy="774700"/>
          </a:xfrm>
          <a:prstGeom prst="rect">
            <a:avLst/>
          </a:prstGeom>
        </p:spPr>
      </p:pic>
      <p:pic>
        <p:nvPicPr>
          <p:cNvPr id="13" name="Graphique 16" descr="Brainstorming de groupe contour">
            <a:extLst>
              <a:ext uri="{FF2B5EF4-FFF2-40B4-BE49-F238E27FC236}">
                <a16:creationId xmlns:a16="http://schemas.microsoft.com/office/drawing/2014/main" id="{946DCDB3-9FF9-7A7F-2553-DB16D1DEC07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019295" y="4605263"/>
            <a:ext cx="914400" cy="914400"/>
          </a:xfrm>
          <a:prstGeom prst="rect">
            <a:avLst/>
          </a:prstGeom>
        </p:spPr>
      </p:pic>
      <p:pic>
        <p:nvPicPr>
          <p:cNvPr id="14" name="Graphique 15" descr="Bobine de film contour">
            <a:extLst>
              <a:ext uri="{FF2B5EF4-FFF2-40B4-BE49-F238E27FC236}">
                <a16:creationId xmlns:a16="http://schemas.microsoft.com/office/drawing/2014/main" id="{F248FCC2-4B4C-2836-0A0F-FE7CDA5D23B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191235" y="1450681"/>
            <a:ext cx="914400" cy="914400"/>
          </a:xfrm>
          <a:prstGeom prst="rect">
            <a:avLst/>
          </a:prstGeom>
        </p:spPr>
      </p:pic>
      <p:pic>
        <p:nvPicPr>
          <p:cNvPr id="15" name="Graphique 14" descr="Clap contour">
            <a:extLst>
              <a:ext uri="{FF2B5EF4-FFF2-40B4-BE49-F238E27FC236}">
                <a16:creationId xmlns:a16="http://schemas.microsoft.com/office/drawing/2014/main" id="{95194F51-9F6C-5DC4-501C-D83E7DD08F3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125641" y="3080678"/>
            <a:ext cx="914400" cy="914400"/>
          </a:xfrm>
          <a:prstGeom prst="rect">
            <a:avLst/>
          </a:prstGeom>
        </p:spPr>
      </p:pic>
      <p:pic>
        <p:nvPicPr>
          <p:cNvPr id="16" name="Graphique 43" descr="Mégaphone1 contour">
            <a:extLst>
              <a:ext uri="{FF2B5EF4-FFF2-40B4-BE49-F238E27FC236}">
                <a16:creationId xmlns:a16="http://schemas.microsoft.com/office/drawing/2014/main" id="{E0F14F01-36E2-6943-BA7B-F66D46F5EA3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55545" y="5246437"/>
            <a:ext cx="914400" cy="914400"/>
          </a:xfrm>
          <a:prstGeom prst="rect">
            <a:avLst/>
          </a:prstGeom>
        </p:spPr>
      </p:pic>
      <p:pic>
        <p:nvPicPr>
          <p:cNvPr id="17" name="Graphique 45" descr="Commentaire, J’aime avec un remplissage uni">
            <a:extLst>
              <a:ext uri="{FF2B5EF4-FFF2-40B4-BE49-F238E27FC236}">
                <a16:creationId xmlns:a16="http://schemas.microsoft.com/office/drawing/2014/main" id="{A35A3445-A38B-8C77-DBE7-3B033639BFF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101557" y="92400"/>
            <a:ext cx="914400" cy="914400"/>
          </a:xfrm>
          <a:prstGeom prst="rect">
            <a:avLst/>
          </a:prstGeom>
        </p:spPr>
      </p:pic>
      <p:pic>
        <p:nvPicPr>
          <p:cNvPr id="18" name="Graphique 42" descr="Groupe de personnes contour">
            <a:extLst>
              <a:ext uri="{FF2B5EF4-FFF2-40B4-BE49-F238E27FC236}">
                <a16:creationId xmlns:a16="http://schemas.microsoft.com/office/drawing/2014/main" id="{9C0BA243-93FC-FBB7-2CC8-606539182AE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140793" y="114611"/>
            <a:ext cx="914400" cy="914400"/>
          </a:xfrm>
          <a:prstGeom prst="rect">
            <a:avLst/>
          </a:prstGeom>
        </p:spPr>
      </p:pic>
      <p:pic>
        <p:nvPicPr>
          <p:cNvPr id="21" name="Graphique 7" descr="Classe avec un remplissage uni">
            <a:extLst>
              <a:ext uri="{FF2B5EF4-FFF2-40B4-BE49-F238E27FC236}">
                <a16:creationId xmlns:a16="http://schemas.microsoft.com/office/drawing/2014/main" id="{77F54CAB-4C47-F53D-E77A-60A0AF13468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107723" y="3224215"/>
            <a:ext cx="914400" cy="914400"/>
          </a:xfrm>
          <a:prstGeom prst="rect">
            <a:avLst/>
          </a:prstGeom>
        </p:spPr>
      </p:pic>
      <p:sp>
        <p:nvSpPr>
          <p:cNvPr id="22" name="ZoneTexte 21">
            <a:extLst>
              <a:ext uri="{FF2B5EF4-FFF2-40B4-BE49-F238E27FC236}">
                <a16:creationId xmlns:a16="http://schemas.microsoft.com/office/drawing/2014/main" id="{A60255B3-F10D-EBD1-2893-E6E01FCBA4C9}"/>
              </a:ext>
            </a:extLst>
          </p:cNvPr>
          <p:cNvSpPr txBox="1"/>
          <p:nvPr/>
        </p:nvSpPr>
        <p:spPr>
          <a:xfrm>
            <a:off x="1152453" y="1817923"/>
            <a:ext cx="1559169" cy="584775"/>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3 ETP; </a:t>
            </a:r>
            <a:r>
              <a:rPr lang="de-DE" sz="1600" b="1" dirty="0" err="1">
                <a:latin typeface="Times New Roman" panose="02020603050405020304" pitchFamily="18" charset="0"/>
                <a:cs typeface="Times New Roman" panose="02020603050405020304" pitchFamily="18" charset="0"/>
              </a:rPr>
              <a:t>repartis</a:t>
            </a:r>
            <a:r>
              <a:rPr lang="de-DE" sz="1600" b="1" dirty="0">
                <a:latin typeface="Times New Roman" panose="02020603050405020304" pitchFamily="18" charset="0"/>
                <a:cs typeface="Times New Roman" panose="02020603050405020304" pitchFamily="18" charset="0"/>
              </a:rPr>
              <a:t> en 5 </a:t>
            </a:r>
            <a:r>
              <a:rPr lang="de-DE" sz="1600" b="1" dirty="0" err="1">
                <a:latin typeface="Times New Roman" panose="02020603050405020304" pitchFamily="18" charset="0"/>
                <a:cs typeface="Times New Roman" panose="02020603050405020304" pitchFamily="18" charset="0"/>
              </a:rPr>
              <a:t>employées</a:t>
            </a:r>
            <a:endParaRPr lang="de-DE" sz="1600" b="1" dirty="0">
              <a:latin typeface="Times New Roman" panose="02020603050405020304" pitchFamily="18" charset="0"/>
              <a:cs typeface="Times New Roman" panose="02020603050405020304" pitchFamily="18" charset="0"/>
            </a:endParaRPr>
          </a:p>
        </p:txBody>
      </p:sp>
      <p:sp>
        <p:nvSpPr>
          <p:cNvPr id="24" name="ZoneTexte 23">
            <a:extLst>
              <a:ext uri="{FF2B5EF4-FFF2-40B4-BE49-F238E27FC236}">
                <a16:creationId xmlns:a16="http://schemas.microsoft.com/office/drawing/2014/main" id="{39472BE1-2D91-6584-3A02-39CBF7B3E921}"/>
              </a:ext>
            </a:extLst>
          </p:cNvPr>
          <p:cNvSpPr txBox="1"/>
          <p:nvPr/>
        </p:nvSpPr>
        <p:spPr>
          <a:xfrm>
            <a:off x="1052760" y="3312544"/>
            <a:ext cx="1733058" cy="1077218"/>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5 </a:t>
            </a:r>
            <a:r>
              <a:rPr lang="de-DE" sz="1600" b="1" dirty="0" err="1">
                <a:latin typeface="Times New Roman" panose="02020603050405020304" pitchFamily="18" charset="0"/>
                <a:cs typeface="Times New Roman" panose="02020603050405020304" pitchFamily="18" charset="0"/>
              </a:rPr>
              <a:t>émissions</a:t>
            </a:r>
            <a:r>
              <a:rPr lang="de-DE" sz="1600" b="1" dirty="0">
                <a:latin typeface="Times New Roman" panose="02020603050405020304" pitchFamily="18" charset="0"/>
                <a:cs typeface="Times New Roman" panose="02020603050405020304" pitchFamily="18" charset="0"/>
              </a:rPr>
              <a:t> </a:t>
            </a:r>
            <a:r>
              <a:rPr lang="de-DE" sz="1600" b="1" dirty="0" err="1">
                <a:latin typeface="Times New Roman" panose="02020603050405020304" pitchFamily="18" charset="0"/>
                <a:cs typeface="Times New Roman" panose="02020603050405020304" pitchFamily="18" charset="0"/>
              </a:rPr>
              <a:t>radio</a:t>
            </a:r>
            <a:r>
              <a:rPr lang="de-DE" sz="1600" b="1" dirty="0">
                <a:latin typeface="Times New Roman" panose="02020603050405020304" pitchFamily="18" charset="0"/>
                <a:cs typeface="Times New Roman" panose="02020603050405020304" pitchFamily="18" charset="0"/>
              </a:rPr>
              <a:t> et </a:t>
            </a:r>
            <a:r>
              <a:rPr lang="de-DE" sz="1600" b="1" dirty="0" err="1">
                <a:latin typeface="Times New Roman" panose="02020603050405020304" pitchFamily="18" charset="0"/>
                <a:cs typeface="Times New Roman" panose="02020603050405020304" pitchFamily="18" charset="0"/>
              </a:rPr>
              <a:t>interviews</a:t>
            </a:r>
            <a:br>
              <a:rPr lang="de-DE" sz="1600" b="1" dirty="0">
                <a:latin typeface="Times New Roman" panose="02020603050405020304" pitchFamily="18" charset="0"/>
                <a:cs typeface="Times New Roman" panose="02020603050405020304" pitchFamily="18" charset="0"/>
              </a:rPr>
            </a:br>
            <a:r>
              <a:rPr lang="de-DE" sz="1600" b="1" dirty="0">
                <a:latin typeface="Times New Roman" panose="02020603050405020304" pitchFamily="18" charset="0"/>
                <a:cs typeface="Times New Roman" panose="02020603050405020304" pitchFamily="18" charset="0"/>
              </a:rPr>
              <a:t>1 Conférence de Presse</a:t>
            </a:r>
          </a:p>
        </p:txBody>
      </p:sp>
      <p:sp>
        <p:nvSpPr>
          <p:cNvPr id="25" name="ZoneTexte 24">
            <a:extLst>
              <a:ext uri="{FF2B5EF4-FFF2-40B4-BE49-F238E27FC236}">
                <a16:creationId xmlns:a16="http://schemas.microsoft.com/office/drawing/2014/main" id="{AE59D860-B5E0-90C5-4280-236599B5C704}"/>
              </a:ext>
            </a:extLst>
          </p:cNvPr>
          <p:cNvSpPr txBox="1"/>
          <p:nvPr/>
        </p:nvSpPr>
        <p:spPr>
          <a:xfrm>
            <a:off x="7022123" y="3224215"/>
            <a:ext cx="1559169" cy="1077218"/>
          </a:xfrm>
          <a:prstGeom prst="rect">
            <a:avLst/>
          </a:prstGeom>
          <a:noFill/>
        </p:spPr>
        <p:txBody>
          <a:bodyPr wrap="square" rtlCol="0">
            <a:spAutoFit/>
          </a:bodyPr>
          <a:lstStyle/>
          <a:p>
            <a:r>
              <a:rPr lang="fr-LU" sz="1600" b="1" dirty="0">
                <a:effectLst/>
                <a:latin typeface="Times New Roman" panose="02020603050405020304" pitchFamily="18" charset="0"/>
                <a:ea typeface="Times New Roman" panose="02020603050405020304" pitchFamily="18" charset="0"/>
              </a:rPr>
              <a:t>7 Séances d’informations et conférences données</a:t>
            </a:r>
            <a:endParaRPr lang="fr-LU" sz="1600" dirty="0">
              <a:effectLst/>
              <a:latin typeface="Times New Roman" panose="02020603050405020304" pitchFamily="18" charset="0"/>
              <a:ea typeface="Times New Roman" panose="02020603050405020304" pitchFamily="18" charset="0"/>
            </a:endParaRPr>
          </a:p>
        </p:txBody>
      </p:sp>
      <p:sp>
        <p:nvSpPr>
          <p:cNvPr id="26" name="ZoneTexte 25">
            <a:extLst>
              <a:ext uri="{FF2B5EF4-FFF2-40B4-BE49-F238E27FC236}">
                <a16:creationId xmlns:a16="http://schemas.microsoft.com/office/drawing/2014/main" id="{4C96C6DA-9BE9-2098-7F21-A9FAF249BB7F}"/>
              </a:ext>
            </a:extLst>
          </p:cNvPr>
          <p:cNvSpPr txBox="1"/>
          <p:nvPr/>
        </p:nvSpPr>
        <p:spPr>
          <a:xfrm>
            <a:off x="10145405" y="3343766"/>
            <a:ext cx="1099069" cy="584775"/>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4 </a:t>
            </a:r>
            <a:r>
              <a:rPr lang="de-DE" sz="1600" b="1" dirty="0" err="1">
                <a:latin typeface="Times New Roman" panose="02020603050405020304" pitchFamily="18" charset="0"/>
                <a:cs typeface="Times New Roman" panose="02020603050405020304" pitchFamily="18" charset="0"/>
              </a:rPr>
              <a:t>Soirées</a:t>
            </a:r>
            <a:r>
              <a:rPr lang="de-DE" sz="1600" b="1" dirty="0">
                <a:latin typeface="Times New Roman" panose="02020603050405020304" pitchFamily="18" charset="0"/>
                <a:cs typeface="Times New Roman" panose="02020603050405020304" pitchFamily="18" charset="0"/>
              </a:rPr>
              <a:t> </a:t>
            </a:r>
            <a:br>
              <a:rPr lang="de-DE" sz="1600" b="1" dirty="0">
                <a:latin typeface="Times New Roman" panose="02020603050405020304" pitchFamily="18" charset="0"/>
                <a:cs typeface="Times New Roman" panose="02020603050405020304" pitchFamily="18" charset="0"/>
              </a:rPr>
            </a:br>
            <a:r>
              <a:rPr lang="de-DE" sz="1600" b="1" dirty="0" err="1">
                <a:latin typeface="Times New Roman" panose="02020603050405020304" pitchFamily="18" charset="0"/>
                <a:cs typeface="Times New Roman" panose="02020603050405020304" pitchFamily="18" charset="0"/>
              </a:rPr>
              <a:t>Cinéma</a:t>
            </a:r>
            <a:endParaRPr lang="de-DE" sz="1600" b="1" dirty="0">
              <a:latin typeface="Times New Roman" panose="02020603050405020304" pitchFamily="18" charset="0"/>
              <a:cs typeface="Times New Roman" panose="02020603050405020304" pitchFamily="18" charset="0"/>
            </a:endParaRPr>
          </a:p>
        </p:txBody>
      </p:sp>
      <p:sp>
        <p:nvSpPr>
          <p:cNvPr id="27" name="ZoneTexte 26">
            <a:extLst>
              <a:ext uri="{FF2B5EF4-FFF2-40B4-BE49-F238E27FC236}">
                <a16:creationId xmlns:a16="http://schemas.microsoft.com/office/drawing/2014/main" id="{5143BE0E-7DB1-5EB8-078C-0782BF9CB246}"/>
              </a:ext>
            </a:extLst>
          </p:cNvPr>
          <p:cNvSpPr txBox="1"/>
          <p:nvPr/>
        </p:nvSpPr>
        <p:spPr>
          <a:xfrm>
            <a:off x="9827196" y="4964110"/>
            <a:ext cx="1559169" cy="338554"/>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3 </a:t>
            </a:r>
            <a:r>
              <a:rPr lang="de-DE" sz="1600" b="1" dirty="0" err="1">
                <a:latin typeface="Times New Roman" panose="02020603050405020304" pitchFamily="18" charset="0"/>
                <a:cs typeface="Times New Roman" panose="02020603050405020304" pitchFamily="18" charset="0"/>
              </a:rPr>
              <a:t>Bénévoles</a:t>
            </a:r>
            <a:endParaRPr lang="de-DE" sz="1600" b="1" dirty="0">
              <a:latin typeface="Times New Roman" panose="02020603050405020304" pitchFamily="18" charset="0"/>
              <a:cs typeface="Times New Roman" panose="02020603050405020304" pitchFamily="18" charset="0"/>
            </a:endParaRPr>
          </a:p>
        </p:txBody>
      </p:sp>
      <p:sp>
        <p:nvSpPr>
          <p:cNvPr id="28" name="ZoneTexte 27">
            <a:extLst>
              <a:ext uri="{FF2B5EF4-FFF2-40B4-BE49-F238E27FC236}">
                <a16:creationId xmlns:a16="http://schemas.microsoft.com/office/drawing/2014/main" id="{767E1D50-C1E6-E24A-199A-2501E04C182C}"/>
              </a:ext>
            </a:extLst>
          </p:cNvPr>
          <p:cNvSpPr txBox="1"/>
          <p:nvPr/>
        </p:nvSpPr>
        <p:spPr>
          <a:xfrm>
            <a:off x="4093156" y="1659705"/>
            <a:ext cx="1559169" cy="584775"/>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1 Spot de </a:t>
            </a:r>
            <a:r>
              <a:rPr lang="de-DE" sz="1600" b="1" dirty="0" err="1">
                <a:latin typeface="Times New Roman" panose="02020603050405020304" pitchFamily="18" charset="0"/>
                <a:cs typeface="Times New Roman" panose="02020603050405020304" pitchFamily="18" charset="0"/>
              </a:rPr>
              <a:t>sensibilisation</a:t>
            </a:r>
            <a:endParaRPr lang="de-DE" sz="1600" b="1" dirty="0">
              <a:latin typeface="Times New Roman" panose="02020603050405020304" pitchFamily="18" charset="0"/>
              <a:cs typeface="Times New Roman" panose="02020603050405020304" pitchFamily="18" charset="0"/>
            </a:endParaRPr>
          </a:p>
        </p:txBody>
      </p:sp>
      <p:sp>
        <p:nvSpPr>
          <p:cNvPr id="29" name="ZoneTexte 28">
            <a:extLst>
              <a:ext uri="{FF2B5EF4-FFF2-40B4-BE49-F238E27FC236}">
                <a16:creationId xmlns:a16="http://schemas.microsoft.com/office/drawing/2014/main" id="{D77943EC-1EF9-E29C-0AD7-1B4E090475CF}"/>
              </a:ext>
            </a:extLst>
          </p:cNvPr>
          <p:cNvSpPr txBox="1"/>
          <p:nvPr/>
        </p:nvSpPr>
        <p:spPr>
          <a:xfrm>
            <a:off x="9759669" y="1536003"/>
            <a:ext cx="2432331" cy="830997"/>
          </a:xfrm>
          <a:prstGeom prst="rect">
            <a:avLst/>
          </a:prstGeom>
          <a:noFill/>
        </p:spPr>
        <p:txBody>
          <a:bodyPr wrap="square" rtlCol="0">
            <a:spAutoFit/>
          </a:bodyPr>
          <a:lstStyle/>
          <a:p>
            <a:r>
              <a:rPr lang="fr-LU" sz="1600" b="1" dirty="0">
                <a:effectLst/>
                <a:latin typeface="Times New Roman" panose="02020603050405020304" pitchFamily="18" charset="0"/>
                <a:ea typeface="Times New Roman" panose="02020603050405020304" pitchFamily="18" charset="0"/>
              </a:rPr>
              <a:t>7 nouvelles collaborations avec des institutions, associations, ... </a:t>
            </a:r>
            <a:endParaRPr lang="fr-LU" sz="1600" dirty="0">
              <a:effectLst/>
              <a:latin typeface="Times New Roman" panose="02020603050405020304" pitchFamily="18" charset="0"/>
              <a:ea typeface="Times New Roman" panose="02020603050405020304" pitchFamily="18" charset="0"/>
            </a:endParaRPr>
          </a:p>
        </p:txBody>
      </p:sp>
      <p:sp>
        <p:nvSpPr>
          <p:cNvPr id="30" name="ZoneTexte 29">
            <a:extLst>
              <a:ext uri="{FF2B5EF4-FFF2-40B4-BE49-F238E27FC236}">
                <a16:creationId xmlns:a16="http://schemas.microsoft.com/office/drawing/2014/main" id="{0C411909-8BB2-44E2-6EF2-3A60C1272425}"/>
              </a:ext>
            </a:extLst>
          </p:cNvPr>
          <p:cNvSpPr txBox="1"/>
          <p:nvPr/>
        </p:nvSpPr>
        <p:spPr>
          <a:xfrm>
            <a:off x="6862183" y="1714046"/>
            <a:ext cx="1559169" cy="584775"/>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22 800 EUR de </a:t>
            </a:r>
            <a:r>
              <a:rPr lang="de-DE" sz="1600" b="1" dirty="0" err="1">
                <a:latin typeface="Times New Roman" panose="02020603050405020304" pitchFamily="18" charset="0"/>
                <a:cs typeface="Times New Roman" panose="02020603050405020304" pitchFamily="18" charset="0"/>
              </a:rPr>
              <a:t>dons</a:t>
            </a:r>
            <a:r>
              <a:rPr lang="de-DE" sz="1600" b="1" dirty="0">
                <a:latin typeface="Times New Roman" panose="02020603050405020304" pitchFamily="18" charset="0"/>
                <a:cs typeface="Times New Roman" panose="02020603050405020304" pitchFamily="18" charset="0"/>
              </a:rPr>
              <a:t> en 2022</a:t>
            </a:r>
          </a:p>
        </p:txBody>
      </p:sp>
      <p:sp>
        <p:nvSpPr>
          <p:cNvPr id="31" name="ZoneTexte 30">
            <a:extLst>
              <a:ext uri="{FF2B5EF4-FFF2-40B4-BE49-F238E27FC236}">
                <a16:creationId xmlns:a16="http://schemas.microsoft.com/office/drawing/2014/main" id="{0578D289-4E6A-97F1-5EE7-B057BE3F0DC7}"/>
              </a:ext>
            </a:extLst>
          </p:cNvPr>
          <p:cNvSpPr txBox="1"/>
          <p:nvPr/>
        </p:nvSpPr>
        <p:spPr>
          <a:xfrm>
            <a:off x="1226649" y="5406735"/>
            <a:ext cx="1559169" cy="584775"/>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6 Stands </a:t>
            </a:r>
            <a:r>
              <a:rPr lang="de-DE" sz="1600" b="1" dirty="0" err="1">
                <a:latin typeface="Times New Roman" panose="02020603050405020304" pitchFamily="18" charset="0"/>
                <a:cs typeface="Times New Roman" panose="02020603050405020304" pitchFamily="18" charset="0"/>
              </a:rPr>
              <a:t>d‘informations</a:t>
            </a:r>
            <a:endParaRPr lang="de-DE" sz="1600" b="1" dirty="0">
              <a:latin typeface="Times New Roman" panose="02020603050405020304" pitchFamily="18" charset="0"/>
              <a:cs typeface="Times New Roman" panose="02020603050405020304" pitchFamily="18" charset="0"/>
            </a:endParaRPr>
          </a:p>
        </p:txBody>
      </p:sp>
      <p:sp>
        <p:nvSpPr>
          <p:cNvPr id="32" name="ZoneTexte 31">
            <a:extLst>
              <a:ext uri="{FF2B5EF4-FFF2-40B4-BE49-F238E27FC236}">
                <a16:creationId xmlns:a16="http://schemas.microsoft.com/office/drawing/2014/main" id="{1CEEEBC3-79D6-F7C9-F586-363700D95366}"/>
              </a:ext>
            </a:extLst>
          </p:cNvPr>
          <p:cNvSpPr txBox="1"/>
          <p:nvPr/>
        </p:nvSpPr>
        <p:spPr>
          <a:xfrm>
            <a:off x="9974050" y="256761"/>
            <a:ext cx="1559169" cy="584775"/>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562 Likes et 621 Followers</a:t>
            </a:r>
          </a:p>
        </p:txBody>
      </p:sp>
      <p:sp>
        <p:nvSpPr>
          <p:cNvPr id="33" name="ZoneTexte 32">
            <a:extLst>
              <a:ext uri="{FF2B5EF4-FFF2-40B4-BE49-F238E27FC236}">
                <a16:creationId xmlns:a16="http://schemas.microsoft.com/office/drawing/2014/main" id="{3399ECE0-0695-4A71-181D-0C79A021B77C}"/>
              </a:ext>
            </a:extLst>
          </p:cNvPr>
          <p:cNvSpPr txBox="1"/>
          <p:nvPr/>
        </p:nvSpPr>
        <p:spPr>
          <a:xfrm>
            <a:off x="7093455" y="367886"/>
            <a:ext cx="1559169" cy="338554"/>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870 </a:t>
            </a:r>
            <a:r>
              <a:rPr lang="de-DE" sz="1600" b="1" dirty="0" err="1">
                <a:latin typeface="Times New Roman" panose="02020603050405020304" pitchFamily="18" charset="0"/>
                <a:cs typeface="Times New Roman" panose="02020603050405020304" pitchFamily="18" charset="0"/>
              </a:rPr>
              <a:t>Membres</a:t>
            </a:r>
            <a:endParaRPr lang="de-DE" sz="1600" b="1" dirty="0">
              <a:latin typeface="Times New Roman" panose="02020603050405020304" pitchFamily="18" charset="0"/>
              <a:cs typeface="Times New Roman" panose="02020603050405020304" pitchFamily="18" charset="0"/>
            </a:endParaRPr>
          </a:p>
        </p:txBody>
      </p:sp>
      <p:sp>
        <p:nvSpPr>
          <p:cNvPr id="34" name="ZoneTexte 33">
            <a:extLst>
              <a:ext uri="{FF2B5EF4-FFF2-40B4-BE49-F238E27FC236}">
                <a16:creationId xmlns:a16="http://schemas.microsoft.com/office/drawing/2014/main" id="{3F0B78AD-8B48-1288-DA8B-0B58E9BD9B88}"/>
              </a:ext>
            </a:extLst>
          </p:cNvPr>
          <p:cNvSpPr txBox="1"/>
          <p:nvPr/>
        </p:nvSpPr>
        <p:spPr>
          <a:xfrm>
            <a:off x="4099710" y="3514988"/>
            <a:ext cx="1070168" cy="584775"/>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4 </a:t>
            </a:r>
            <a:r>
              <a:rPr lang="de-DE" sz="1600" b="1" dirty="0" err="1">
                <a:latin typeface="Times New Roman" panose="02020603050405020304" pitchFamily="18" charset="0"/>
                <a:cs typeface="Times New Roman" panose="02020603050405020304" pitchFamily="18" charset="0"/>
              </a:rPr>
              <a:t>Articles</a:t>
            </a:r>
            <a:r>
              <a:rPr lang="de-DE" sz="1600" b="1" dirty="0">
                <a:latin typeface="Times New Roman" panose="02020603050405020304" pitchFamily="18" charset="0"/>
                <a:cs typeface="Times New Roman" panose="02020603050405020304" pitchFamily="18" charset="0"/>
              </a:rPr>
              <a:t> </a:t>
            </a:r>
            <a:r>
              <a:rPr lang="de-DE" sz="1600" b="1" dirty="0" err="1">
                <a:latin typeface="Times New Roman" panose="02020603050405020304" pitchFamily="18" charset="0"/>
                <a:cs typeface="Times New Roman" panose="02020603050405020304" pitchFamily="18" charset="0"/>
              </a:rPr>
              <a:t>publiés</a:t>
            </a:r>
            <a:endParaRPr lang="de-DE" sz="1600" b="1" dirty="0">
              <a:latin typeface="Times New Roman" panose="02020603050405020304" pitchFamily="18" charset="0"/>
              <a:cs typeface="Times New Roman" panose="02020603050405020304" pitchFamily="18" charset="0"/>
            </a:endParaRPr>
          </a:p>
        </p:txBody>
      </p:sp>
      <p:sp>
        <p:nvSpPr>
          <p:cNvPr id="35" name="ZoneTexte 34">
            <a:extLst>
              <a:ext uri="{FF2B5EF4-FFF2-40B4-BE49-F238E27FC236}">
                <a16:creationId xmlns:a16="http://schemas.microsoft.com/office/drawing/2014/main" id="{B6BF2F95-B903-C36B-701C-BB1B5C38CC1C}"/>
              </a:ext>
            </a:extLst>
          </p:cNvPr>
          <p:cNvSpPr txBox="1"/>
          <p:nvPr/>
        </p:nvSpPr>
        <p:spPr>
          <a:xfrm>
            <a:off x="3935585" y="5395041"/>
            <a:ext cx="1163953" cy="584775"/>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570 Appels </a:t>
            </a:r>
            <a:r>
              <a:rPr lang="de-DE" sz="1600" b="1" dirty="0" err="1">
                <a:latin typeface="Times New Roman" panose="02020603050405020304" pitchFamily="18" charset="0"/>
                <a:cs typeface="Times New Roman" panose="02020603050405020304" pitchFamily="18" charset="0"/>
              </a:rPr>
              <a:t>traités</a:t>
            </a:r>
            <a:endParaRPr lang="de-DE" sz="1600" b="1" dirty="0">
              <a:latin typeface="Times New Roman" panose="02020603050405020304" pitchFamily="18" charset="0"/>
              <a:cs typeface="Times New Roman" panose="02020603050405020304" pitchFamily="18" charset="0"/>
            </a:endParaRPr>
          </a:p>
        </p:txBody>
      </p:sp>
      <p:sp>
        <p:nvSpPr>
          <p:cNvPr id="36" name="ZoneTexte 35">
            <a:extLst>
              <a:ext uri="{FF2B5EF4-FFF2-40B4-BE49-F238E27FC236}">
                <a16:creationId xmlns:a16="http://schemas.microsoft.com/office/drawing/2014/main" id="{E801CFD5-EE68-2791-6110-E42B35127A8E}"/>
              </a:ext>
            </a:extLst>
          </p:cNvPr>
          <p:cNvSpPr txBox="1"/>
          <p:nvPr/>
        </p:nvSpPr>
        <p:spPr>
          <a:xfrm>
            <a:off x="6934496" y="4969611"/>
            <a:ext cx="1559169" cy="1077218"/>
          </a:xfrm>
          <a:prstGeom prst="rect">
            <a:avLst/>
          </a:prstGeom>
          <a:noFill/>
        </p:spPr>
        <p:txBody>
          <a:bodyPr wrap="square" rtlCol="0">
            <a:spAutoFit/>
          </a:bodyPr>
          <a:lstStyle/>
          <a:p>
            <a:r>
              <a:rPr lang="de-DE" sz="1600" b="1" dirty="0">
                <a:latin typeface="Times New Roman" panose="02020603050405020304" pitchFamily="18" charset="0"/>
                <a:cs typeface="Times New Roman" panose="02020603050405020304" pitchFamily="18" charset="0"/>
              </a:rPr>
              <a:t>200 </a:t>
            </a:r>
            <a:r>
              <a:rPr lang="de-DE" sz="1600" b="1" dirty="0" err="1">
                <a:latin typeface="Times New Roman" panose="02020603050405020304" pitchFamily="18" charset="0"/>
                <a:cs typeface="Times New Roman" panose="02020603050405020304" pitchFamily="18" charset="0"/>
              </a:rPr>
              <a:t>Brochures</a:t>
            </a:r>
            <a:r>
              <a:rPr lang="de-DE" sz="1600" b="1" dirty="0">
                <a:latin typeface="Times New Roman" panose="02020603050405020304" pitchFamily="18" charset="0"/>
                <a:cs typeface="Times New Roman" panose="02020603050405020304" pitchFamily="18" charset="0"/>
              </a:rPr>
              <a:t> „Ma </a:t>
            </a:r>
            <a:r>
              <a:rPr lang="de-DE" sz="1600" b="1" dirty="0" err="1">
                <a:latin typeface="Times New Roman" panose="02020603050405020304" pitchFamily="18" charset="0"/>
                <a:cs typeface="Times New Roman" panose="02020603050405020304" pitchFamily="18" charset="0"/>
              </a:rPr>
              <a:t>volontés</a:t>
            </a:r>
            <a:r>
              <a:rPr lang="de-DE" sz="1600" b="1" dirty="0">
                <a:latin typeface="Times New Roman" panose="02020603050405020304" pitchFamily="18" charset="0"/>
                <a:cs typeface="Times New Roman" panose="02020603050405020304" pitchFamily="18" charset="0"/>
              </a:rPr>
              <a:t> en fin de </a:t>
            </a:r>
            <a:r>
              <a:rPr lang="de-DE" sz="1600" b="1" dirty="0" err="1">
                <a:latin typeface="Times New Roman" panose="02020603050405020304" pitchFamily="18" charset="0"/>
                <a:cs typeface="Times New Roman" panose="02020603050405020304" pitchFamily="18" charset="0"/>
              </a:rPr>
              <a:t>vie</a:t>
            </a:r>
            <a:r>
              <a:rPr lang="de-DE" sz="1600" b="1" dirty="0">
                <a:latin typeface="Times New Roman" panose="02020603050405020304" pitchFamily="18" charset="0"/>
                <a:cs typeface="Times New Roman" panose="02020603050405020304" pitchFamily="18" charset="0"/>
              </a:rPr>
              <a:t>“ </a:t>
            </a:r>
            <a:r>
              <a:rPr lang="de-DE" sz="1600" b="1" dirty="0" err="1">
                <a:latin typeface="Times New Roman" panose="02020603050405020304" pitchFamily="18" charset="0"/>
                <a:cs typeface="Times New Roman" panose="02020603050405020304" pitchFamily="18" charset="0"/>
              </a:rPr>
              <a:t>envoyées</a:t>
            </a:r>
            <a:endParaRPr lang="de-DE" sz="1600" b="1" dirty="0">
              <a:latin typeface="Times New Roman" panose="02020603050405020304" pitchFamily="18" charset="0"/>
              <a:cs typeface="Times New Roman" panose="02020603050405020304" pitchFamily="18" charset="0"/>
            </a:endParaRPr>
          </a:p>
        </p:txBody>
      </p:sp>
      <p:pic>
        <p:nvPicPr>
          <p:cNvPr id="3" name="Image 2" descr="Une image contenant arbre, plante&#10;&#10;Description générée automatiquement">
            <a:extLst>
              <a:ext uri="{FF2B5EF4-FFF2-40B4-BE49-F238E27FC236}">
                <a16:creationId xmlns:a16="http://schemas.microsoft.com/office/drawing/2014/main" id="{189F69DC-8CA2-084F-6468-E0FCC40A21DF}"/>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2154" y="3776"/>
            <a:ext cx="1899884" cy="1462959"/>
          </a:xfrm>
          <a:prstGeom prst="rect">
            <a:avLst/>
          </a:prstGeom>
        </p:spPr>
      </p:pic>
      <p:pic>
        <p:nvPicPr>
          <p:cNvPr id="5" name="Image 4">
            <a:extLst>
              <a:ext uri="{FF2B5EF4-FFF2-40B4-BE49-F238E27FC236}">
                <a16:creationId xmlns:a16="http://schemas.microsoft.com/office/drawing/2014/main" id="{472C0385-DF69-320A-6559-96427EC57BA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753634" y="5345912"/>
            <a:ext cx="1512088" cy="1512088"/>
          </a:xfrm>
          <a:prstGeom prst="rect">
            <a:avLst/>
          </a:prstGeom>
        </p:spPr>
      </p:pic>
    </p:spTree>
    <p:extLst>
      <p:ext uri="{BB962C8B-B14F-4D97-AF65-F5344CB8AC3E}">
        <p14:creationId xmlns:p14="http://schemas.microsoft.com/office/powerpoint/2010/main" val="301257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517574-396C-EA1A-4875-C9C1BF51D141}"/>
              </a:ext>
            </a:extLst>
          </p:cNvPr>
          <p:cNvSpPr>
            <a:spLocks noGrp="1"/>
          </p:cNvSpPr>
          <p:nvPr>
            <p:ph idx="1"/>
          </p:nvPr>
        </p:nvSpPr>
        <p:spPr>
          <a:xfrm>
            <a:off x="683303" y="405924"/>
            <a:ext cx="10559128" cy="5819030"/>
          </a:xfrm>
        </p:spPr>
        <p:txBody>
          <a:bodyPr>
            <a:normAutofit fontScale="47500" lnSpcReduction="20000"/>
          </a:bodyPr>
          <a:lstStyle/>
          <a:p>
            <a:pPr marL="0" indent="0">
              <a:buNone/>
            </a:pPr>
            <a:r>
              <a:rPr lang="fr-FR" sz="4500" b="1" dirty="0">
                <a:latin typeface="Times New Roman" panose="02020603050405020304" pitchFamily="18" charset="0"/>
                <a:cs typeface="Times New Roman" panose="02020603050405020304" pitchFamily="18" charset="0"/>
              </a:rPr>
              <a:t>a. Sensibilisation du grand public</a:t>
            </a:r>
          </a:p>
          <a:p>
            <a:pPr marL="0" indent="0">
              <a:buNone/>
            </a:pPr>
            <a:endParaRPr lang="fr-FR" sz="2400" dirty="0">
              <a:latin typeface="Times New Roman" panose="02020603050405020304" pitchFamily="18" charset="0"/>
              <a:cs typeface="Times New Roman" panose="02020603050405020304" pitchFamily="18" charset="0"/>
            </a:endParaRPr>
          </a:p>
          <a:p>
            <a:pPr marL="0" indent="0" algn="just">
              <a:buNone/>
            </a:pPr>
            <a:r>
              <a:rPr lang="fr-FR" sz="3300" b="1" dirty="0">
                <a:latin typeface="Times New Roman" panose="02020603050405020304" pitchFamily="18" charset="0"/>
                <a:cs typeface="Times New Roman" panose="02020603050405020304" pitchFamily="18" charset="0"/>
              </a:rPr>
              <a:t>L’association met en place différentes méthodes de communication :</a:t>
            </a:r>
          </a:p>
          <a:p>
            <a:pPr marL="0" indent="0" algn="just">
              <a:buNone/>
            </a:pPr>
            <a:endParaRPr lang="fr-FR" sz="24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fr-FR" sz="3200" dirty="0">
                <a:latin typeface="Times New Roman" panose="02020603050405020304" pitchFamily="18" charset="0"/>
                <a:cs typeface="Times New Roman" panose="02020603050405020304" pitchFamily="18" charset="0"/>
              </a:rPr>
              <a:t>Conférences, séminaires, séances d’information, soirées cinéma suivies de débats questions/réponses, salons et stands d’information, sont les moyens actuellement déployés pour partir à la rencontre de la population. Avec pour exemple : des permanences au sein du Escher BIBSS </a:t>
            </a:r>
            <a:r>
              <a:rPr lang="fr-L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qui ont exceptionnellement été au nombre de 3 cette année au lieu de 2 habituellement dû à une demande accrue - ou encore les formations proposées par le biais de l’organisme GERO (</a:t>
            </a:r>
            <a:r>
              <a:rPr lang="fr-LU"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Kompetenzzenter</a:t>
            </a:r>
            <a:r>
              <a:rPr lang="fr-LU"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LU"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a:t>
            </a:r>
            <a:r>
              <a:rPr lang="fr-LU"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den Alter</a:t>
            </a:r>
            <a:r>
              <a:rPr lang="fr-L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a:buFont typeface="+mj-lt"/>
              <a:buAutoNum type="arabicPeriod"/>
            </a:pPr>
            <a:endParaRPr lang="fr-FR" sz="3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fr-FR" sz="3200" dirty="0">
                <a:latin typeface="Times New Roman" panose="02020603050405020304" pitchFamily="18" charset="0"/>
                <a:cs typeface="Times New Roman" panose="02020603050405020304" pitchFamily="18" charset="0"/>
              </a:rPr>
              <a:t>Internet et les réseaux sociaux : ces moyens numériques nous permettent de toucher un public varié et jeune. Ces derniers sont une véritable vitrine permettant une bonne publicité de nos manifestations. Par ailleurs, nous mettons un point d’honneur à y relayer les évolutions et actualités nationales et internationales sur l’euthanasie et la fin de vie, pour la bonne information de tous.</a:t>
            </a:r>
          </a:p>
          <a:p>
            <a:pPr marL="457200" indent="-457200" algn="just">
              <a:buFont typeface="+mj-lt"/>
              <a:buAutoNum type="arabicPeriod"/>
            </a:pPr>
            <a:endParaRPr lang="fr-FR" sz="3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fr-FR" sz="3200" dirty="0">
                <a:latin typeface="Times New Roman" panose="02020603050405020304" pitchFamily="18" charset="0"/>
                <a:cs typeface="Times New Roman" panose="02020603050405020304" pitchFamily="18" charset="0"/>
              </a:rPr>
              <a:t>Newsletters : afin de proposer une information continue et directe, nous continuons à éditer régulièrement des bulletins d’informations sur la thématique et sur les dynamiques de vie de notre association en général. </a:t>
            </a:r>
          </a:p>
          <a:p>
            <a:pPr marL="457200" indent="-457200" algn="just">
              <a:buFont typeface="+mj-lt"/>
              <a:buAutoNum type="arabicPeriod"/>
            </a:pPr>
            <a:endParaRPr lang="fr-FR" sz="3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fr-FR" sz="3200" dirty="0">
                <a:latin typeface="Times New Roman" panose="02020603050405020304" pitchFamily="18" charset="0"/>
                <a:cs typeface="Times New Roman" panose="02020603050405020304" pitchFamily="18" charset="0"/>
              </a:rPr>
              <a:t>Diffusion d’un clip de sensibilisation en juin 2022 lors de notre conférence de presse en guise d’amorce de nos conférences et en tant que support média lors de nos soirées cinéma et autres événements. Avec pour projet une diffusion de ce spot de sensibilisation de manière plus pérenne sur les écrans communs du Grand-Duché.</a:t>
            </a:r>
          </a:p>
          <a:p>
            <a:endParaRPr lang="fr-LU" dirty="0"/>
          </a:p>
        </p:txBody>
      </p:sp>
    </p:spTree>
    <p:extLst>
      <p:ext uri="{BB962C8B-B14F-4D97-AF65-F5344CB8AC3E}">
        <p14:creationId xmlns:p14="http://schemas.microsoft.com/office/powerpoint/2010/main" val="424081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A836C7-ECF3-CB3B-CC67-6E7B97AC089E}"/>
              </a:ext>
            </a:extLst>
          </p:cNvPr>
          <p:cNvSpPr>
            <a:spLocks noGrp="1"/>
          </p:cNvSpPr>
          <p:nvPr>
            <p:ph idx="1"/>
          </p:nvPr>
        </p:nvSpPr>
        <p:spPr>
          <a:xfrm>
            <a:off x="592882" y="298385"/>
            <a:ext cx="10659836" cy="6055762"/>
          </a:xfrm>
        </p:spPr>
        <p:txBody>
          <a:bodyPr>
            <a:normAutofit/>
          </a:bodyPr>
          <a:lstStyle/>
          <a:p>
            <a:pPr marL="0" lvl="0" indent="0" algn="just">
              <a:buNone/>
            </a:pPr>
            <a:r>
              <a:rPr lang="fr-LU" sz="2500" b="1" dirty="0">
                <a:latin typeface="Times New Roman" panose="02020603050405020304" pitchFamily="18" charset="0"/>
                <a:cs typeface="Times New Roman" panose="02020603050405020304" pitchFamily="18" charset="0"/>
              </a:rPr>
              <a:t>b. Lien avec les professionnels de terrain</a:t>
            </a:r>
          </a:p>
          <a:p>
            <a:pPr marL="0" indent="0">
              <a:buNone/>
            </a:pPr>
            <a:endParaRPr lang="fr-FR" dirty="0">
              <a:latin typeface="Times New Roman" panose="02020603050405020304" pitchFamily="18" charset="0"/>
              <a:cs typeface="Times New Roman" panose="02020603050405020304" pitchFamily="18" charset="0"/>
            </a:endParaRPr>
          </a:p>
          <a:p>
            <a:pPr marL="0" indent="0" algn="just">
              <a:buNone/>
            </a:pPr>
            <a:r>
              <a:rPr lang="fr-LU" sz="1800" dirty="0">
                <a:effectLst/>
                <a:latin typeface="Times New Roman" panose="02020603050405020304" pitchFamily="18" charset="0"/>
                <a:ea typeface="Times New Roman" panose="02020603050405020304" pitchFamily="18" charset="0"/>
                <a:cs typeface="Times New Roman" panose="02020603050405020304" pitchFamily="18" charset="0"/>
              </a:rPr>
              <a:t>Ce lien avec les professionnels sur le terrain est primordial, puisque c’est au travers de ces derniers que notre association aura une portée plus importante et sensibilisera de manière durable. Nous avons donc tout naturellement continué nos actions dans ce sens : </a:t>
            </a:r>
          </a:p>
          <a:p>
            <a:pPr marL="0" indent="0">
              <a:buNone/>
            </a:pPr>
            <a:endParaRPr lang="fr-FR" sz="14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fr-FR" sz="1600" dirty="0">
                <a:latin typeface="Times New Roman" panose="02020603050405020304" pitchFamily="18" charset="0"/>
                <a:cs typeface="Times New Roman" panose="02020603050405020304" pitchFamily="18" charset="0"/>
              </a:rPr>
              <a:t>Le SEA (Service d’Écoute et d’Accompagnement) continue de mettre en place un groupe de travail avec des médecins volontaires (nommé Rencontre Interprofessionnelle), pour étudier et débattre de situations complexes et répondant aux critères d’une euthanasie. Ainsi, nous nouons de plus en plus de contacts avec des docteurs ou des établissements d’accueil, qui soutiennent la démarche et veulent participer au processus. Avec par exemple, la présence d’un psychiatre qui nous permet de mettre en lumière les problématiques psychiatriques dans la demande d’euthanasie ou d’assistance au suicide. </a:t>
            </a:r>
          </a:p>
          <a:p>
            <a:pPr marL="342900" indent="-342900" algn="just">
              <a:buFont typeface="+mj-lt"/>
              <a:buAutoNum type="arabicPeriod"/>
            </a:pPr>
            <a:r>
              <a:rPr lang="fr-FR" sz="1600" dirty="0">
                <a:latin typeface="Times New Roman" panose="02020603050405020304" pitchFamily="18" charset="0"/>
                <a:cs typeface="Times New Roman" panose="02020603050405020304" pitchFamily="18" charset="0"/>
              </a:rPr>
              <a:t>La publication d’une nouvelle brochure Médecins a été lancée en juin 2022. Elle sert de « guide » de référence pour la réalisation d’une euthanasie ou d’une assistance au suicide selon les pratiques règlementaires. Cette brochure est à destination et utilisation privée des médecins Luxembourgeois.</a:t>
            </a:r>
          </a:p>
          <a:p>
            <a:pPr marL="342900" indent="-342900" algn="just">
              <a:buFont typeface="+mj-lt"/>
              <a:buAutoNum type="arabicPeriod"/>
            </a:pPr>
            <a:r>
              <a:rPr lang="fr-FR" sz="1600" dirty="0">
                <a:latin typeface="Times New Roman" panose="02020603050405020304" pitchFamily="18" charset="0"/>
                <a:cs typeface="Times New Roman" panose="02020603050405020304" pitchFamily="18" charset="0"/>
              </a:rPr>
              <a:t>La prise de contact avec des intervenants extérieurs a été encore une fois cette année très importante. Nous continuons de proposer des séminaires auprès de GERO, ou bien auprès de CIPA pour leurs personnels soignants. </a:t>
            </a:r>
          </a:p>
          <a:p>
            <a:pPr marL="0" indent="0" algn="just">
              <a:buNone/>
            </a:pPr>
            <a:endParaRPr lang="fr-FR" sz="1400" dirty="0">
              <a:latin typeface="Calibri Light" panose="020F0302020204030204" pitchFamily="34" charset="0"/>
              <a:cs typeface="Calibri Light" panose="020F0302020204030204" pitchFamily="34" charset="0"/>
            </a:endParaRPr>
          </a:p>
          <a:p>
            <a:pPr marL="0" indent="0">
              <a:buNone/>
            </a:pPr>
            <a:endParaRPr lang="fr-LU" dirty="0"/>
          </a:p>
        </p:txBody>
      </p:sp>
    </p:spTree>
    <p:extLst>
      <p:ext uri="{BB962C8B-B14F-4D97-AF65-F5344CB8AC3E}">
        <p14:creationId xmlns:p14="http://schemas.microsoft.com/office/powerpoint/2010/main" val="29001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CE1993-AD65-E0BD-7748-422973C4EFFB}"/>
              </a:ext>
            </a:extLst>
          </p:cNvPr>
          <p:cNvSpPr>
            <a:spLocks noGrp="1"/>
          </p:cNvSpPr>
          <p:nvPr>
            <p:ph idx="1"/>
          </p:nvPr>
        </p:nvSpPr>
        <p:spPr>
          <a:xfrm>
            <a:off x="954850" y="1594338"/>
            <a:ext cx="10282300" cy="4358215"/>
          </a:xfrm>
        </p:spPr>
        <p:txBody>
          <a:bodyPr>
            <a:normAutofit/>
          </a:bodyPr>
          <a:lstStyle/>
          <a:p>
            <a:pPr marL="342900" lvl="0" indent="-342900" algn="just">
              <a:buFont typeface="+mj-lt"/>
              <a:buAutoNum type="arabicPeriod" startAt="4"/>
            </a:pPr>
            <a:r>
              <a:rPr lang="fr-LU" sz="1600" dirty="0">
                <a:effectLst/>
                <a:latin typeface="Times New Roman" panose="02020603050405020304" pitchFamily="18" charset="0"/>
                <a:ea typeface="Times New Roman" panose="02020603050405020304" pitchFamily="18" charset="0"/>
                <a:cs typeface="Times New Roman" panose="02020603050405020304" pitchFamily="18" charset="0"/>
              </a:rPr>
              <a:t>Nous avons pu entrer en contact avec la direction de l’Université de Belval afin de donner des cours en 2023 sur la fin de vie auprès d’étudiants en formation de médecine en 3</a:t>
            </a:r>
            <a:r>
              <a:rPr lang="fr-LU"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ème</a:t>
            </a:r>
            <a:r>
              <a:rPr lang="fr-LU" sz="1600" dirty="0">
                <a:effectLst/>
                <a:latin typeface="Times New Roman" panose="02020603050405020304" pitchFamily="18" charset="0"/>
                <a:ea typeface="Times New Roman" panose="02020603050405020304" pitchFamily="18" charset="0"/>
                <a:cs typeface="Times New Roman" panose="02020603050405020304" pitchFamily="18" charset="0"/>
              </a:rPr>
              <a:t> année, ainsi que des étudiants infirmiers.</a:t>
            </a:r>
            <a:br>
              <a:rPr lang="fr-LU" sz="16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fr-L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startAt="4"/>
            </a:pPr>
            <a:r>
              <a:rPr lang="fr-LU" sz="1600" dirty="0">
                <a:effectLst/>
                <a:latin typeface="Times New Roman" panose="02020603050405020304" pitchFamily="18" charset="0"/>
                <a:ea typeface="Times New Roman" panose="02020603050405020304" pitchFamily="18" charset="0"/>
                <a:cs typeface="Times New Roman" panose="02020603050405020304" pitchFamily="18" charset="0"/>
              </a:rPr>
              <a:t>Notre association va collaborer avec le projet « PatientenHouse » dès 2023 au sein du CHL qui vise à proposer un lieu de soutien, d’informations, et d’échanges pour les patients, leurs proches, les soignants et les autres associations qui participent à ce projet. Ce projet va nous permettre d’être au cœur de la sensibilisation des personnes, des équipes soignantes et d’autres associations partenaires de ce projet.</a:t>
            </a:r>
          </a:p>
          <a:p>
            <a:pPr marL="0" lvl="0" indent="0" algn="just">
              <a:buNone/>
            </a:pPr>
            <a:endParaRPr lang="fr-L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AutoNum type="arabicPeriod" startAt="6"/>
            </a:pPr>
            <a:r>
              <a:rPr lang="fr-L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Toujours dans le but de faire grandir notre lien avec les professionnels sur le terrain, MWMW est actuellement dans une démarche pour pouvoir bénéficier d’un agrément pour devenir organisme de formation agrée. Dans l’objectif de former les personnels soignants à la question de l’euthanasie et de l’assistance au suicide de manière formelle.</a:t>
            </a:r>
            <a:endParaRPr lang="fr-L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280090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0">
            <a:extLst>
              <a:ext uri="{FF2B5EF4-FFF2-40B4-BE49-F238E27FC236}">
                <a16:creationId xmlns:a16="http://schemas.microsoft.com/office/drawing/2014/main" id="{75DC8A51-8D2F-4E91-93BF-1F6034CDF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EBEBA3D-8344-6156-FF7E-F0D71AF7FED7}"/>
              </a:ext>
            </a:extLst>
          </p:cNvPr>
          <p:cNvSpPr>
            <a:spLocks noGrp="1"/>
          </p:cNvSpPr>
          <p:nvPr>
            <p:ph type="title"/>
          </p:nvPr>
        </p:nvSpPr>
        <p:spPr>
          <a:xfrm>
            <a:off x="1077361" y="416940"/>
            <a:ext cx="6571840" cy="797368"/>
          </a:xfrm>
        </p:spPr>
        <p:txBody>
          <a:bodyPr>
            <a:normAutofit/>
          </a:bodyPr>
          <a:lstStyle/>
          <a:p>
            <a:r>
              <a:rPr lang="de-DE" dirty="0">
                <a:latin typeface="Times New Roman" panose="02020603050405020304" pitchFamily="18" charset="0"/>
                <a:cs typeface="Times New Roman" panose="02020603050405020304" pitchFamily="18" charset="0"/>
              </a:rPr>
              <a:t>2. </a:t>
            </a:r>
            <a:r>
              <a:rPr lang="de-DE" u="sng" dirty="0" err="1">
                <a:latin typeface="Times New Roman" panose="02020603050405020304" pitchFamily="18" charset="0"/>
                <a:cs typeface="Times New Roman" panose="02020603050405020304" pitchFamily="18" charset="0"/>
              </a:rPr>
              <a:t>Présentation</a:t>
            </a:r>
            <a:r>
              <a:rPr lang="de-DE" u="sng" dirty="0">
                <a:latin typeface="Times New Roman" panose="02020603050405020304" pitchFamily="18" charset="0"/>
                <a:cs typeface="Times New Roman" panose="02020603050405020304" pitchFamily="18" charset="0"/>
              </a:rPr>
              <a:t> des </a:t>
            </a:r>
            <a:r>
              <a:rPr lang="de-DE" u="sng" dirty="0" err="1">
                <a:latin typeface="Times New Roman" panose="02020603050405020304" pitchFamily="18" charset="0"/>
                <a:cs typeface="Times New Roman" panose="02020603050405020304" pitchFamily="18" charset="0"/>
              </a:rPr>
              <a:t>services</a:t>
            </a:r>
            <a:r>
              <a:rPr lang="de-DE" u="sng" dirty="0">
                <a:latin typeface="Times New Roman" panose="02020603050405020304" pitchFamily="18" charset="0"/>
                <a:cs typeface="Times New Roman" panose="02020603050405020304" pitchFamily="18" charset="0"/>
              </a:rPr>
              <a:t> : </a:t>
            </a:r>
          </a:p>
        </p:txBody>
      </p:sp>
      <p:sp>
        <p:nvSpPr>
          <p:cNvPr id="3" name="Espace réservé du contenu 2">
            <a:extLst>
              <a:ext uri="{FF2B5EF4-FFF2-40B4-BE49-F238E27FC236}">
                <a16:creationId xmlns:a16="http://schemas.microsoft.com/office/drawing/2014/main" id="{EB25C2FB-34B5-93A0-A3C7-1D287BA81460}"/>
              </a:ext>
            </a:extLst>
          </p:cNvPr>
          <p:cNvSpPr>
            <a:spLocks noGrp="1"/>
          </p:cNvSpPr>
          <p:nvPr>
            <p:ph idx="1"/>
          </p:nvPr>
        </p:nvSpPr>
        <p:spPr>
          <a:xfrm>
            <a:off x="656492" y="1430215"/>
            <a:ext cx="7725508" cy="4888523"/>
          </a:xfrm>
        </p:spPr>
        <p:txBody>
          <a:bodyPr>
            <a:normAutofit fontScale="92500"/>
          </a:bodyPr>
          <a:lstStyle/>
          <a:p>
            <a:pPr>
              <a:lnSpc>
                <a:spcPct val="110000"/>
              </a:lnSpc>
            </a:pPr>
            <a:r>
              <a:rPr lang="de-DE" sz="1400" b="1" dirty="0" err="1">
                <a:latin typeface="Times New Roman" panose="02020603050405020304" pitchFamily="18" charset="0"/>
                <a:cs typeface="Times New Roman" panose="02020603050405020304" pitchFamily="18" charset="0"/>
              </a:rPr>
              <a:t>Secrétariat</a:t>
            </a:r>
            <a:r>
              <a:rPr lang="de-DE" sz="1400" b="1" dirty="0">
                <a:latin typeface="Times New Roman" panose="02020603050405020304" pitchFamily="18" charset="0"/>
                <a:cs typeface="Times New Roman" panose="02020603050405020304" pitchFamily="18" charset="0"/>
              </a:rPr>
              <a:t> : </a:t>
            </a:r>
          </a:p>
          <a:p>
            <a:pPr>
              <a:lnSpc>
                <a:spcPct val="110000"/>
              </a:lnSpc>
              <a:buFont typeface="Calibri" panose="020F0502020204030204" pitchFamily="34" charset="0"/>
              <a:buChar char="₋"/>
            </a:pPr>
            <a:r>
              <a:rPr lang="fr-LU" sz="1400" dirty="0">
                <a:effectLst/>
                <a:latin typeface="Times New Roman" panose="02020603050405020304" pitchFamily="18" charset="0"/>
                <a:ea typeface="Times New Roman" panose="02020603050405020304" pitchFamily="18" charset="0"/>
                <a:cs typeface="Times New Roman" panose="02020603050405020304" pitchFamily="18" charset="0"/>
              </a:rPr>
              <a:t>Une secrétaire administrative, 0,5 ETP soit 20heures / semaine</a:t>
            </a:r>
            <a:endParaRPr lang="fr-LU"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0000"/>
              </a:lnSpc>
              <a:buFont typeface="Calibri" panose="020F0502020204030204" pitchFamily="34" charset="0"/>
              <a:buChar char="₋"/>
            </a:pPr>
            <a:r>
              <a:rPr lang="fr-LU" sz="1400" dirty="0">
                <a:effectLst/>
                <a:latin typeface="Times New Roman" panose="02020603050405020304" pitchFamily="18" charset="0"/>
                <a:ea typeface="Times New Roman" panose="02020603050405020304" pitchFamily="18" charset="0"/>
                <a:cs typeface="Times New Roman" panose="02020603050405020304" pitchFamily="18" charset="0"/>
              </a:rPr>
              <a:t>Une secrétaire comptable, 0,5 ETP soit 20heures / semaine. </a:t>
            </a:r>
          </a:p>
          <a:p>
            <a:pPr>
              <a:lnSpc>
                <a:spcPct val="110000"/>
              </a:lnSpc>
            </a:pPr>
            <a:r>
              <a:rPr lang="de-DE" sz="1400" b="1" dirty="0">
                <a:latin typeface="Times New Roman" panose="02020603050405020304" pitchFamily="18" charset="0"/>
                <a:cs typeface="Times New Roman" panose="02020603050405020304" pitchFamily="18" charset="0"/>
              </a:rPr>
              <a:t>Service d‘</a:t>
            </a:r>
            <a:r>
              <a:rPr lang="fr-LU" sz="1200" b="1" i="0" u="none" strike="noStrike" dirty="0" err="1">
                <a:solidFill>
                  <a:srgbClr val="202124"/>
                </a:solidFill>
                <a:effectLst/>
                <a:latin typeface="Times New Roman" panose="02020603050405020304" pitchFamily="18" charset="0"/>
                <a:cs typeface="Times New Roman" panose="02020603050405020304" pitchFamily="18" charset="0"/>
              </a:rPr>
              <a:t>É</a:t>
            </a:r>
            <a:r>
              <a:rPr lang="de-DE" sz="1400" b="1" dirty="0" err="1">
                <a:latin typeface="Times New Roman" panose="02020603050405020304" pitchFamily="18" charset="0"/>
                <a:cs typeface="Times New Roman" panose="02020603050405020304" pitchFamily="18" charset="0"/>
              </a:rPr>
              <a:t>coute</a:t>
            </a:r>
            <a:r>
              <a:rPr lang="de-DE" sz="1400" b="1" dirty="0">
                <a:latin typeface="Times New Roman" panose="02020603050405020304" pitchFamily="18" charset="0"/>
                <a:cs typeface="Times New Roman" panose="02020603050405020304" pitchFamily="18" charset="0"/>
              </a:rPr>
              <a:t> et </a:t>
            </a:r>
            <a:r>
              <a:rPr lang="de-DE" sz="1400" b="1" dirty="0" err="1">
                <a:latin typeface="Times New Roman" panose="02020603050405020304" pitchFamily="18" charset="0"/>
                <a:cs typeface="Times New Roman" panose="02020603050405020304" pitchFamily="18" charset="0"/>
              </a:rPr>
              <a:t>d‘Accompagnement</a:t>
            </a:r>
            <a:r>
              <a:rPr lang="de-DE" sz="1400" b="1" dirty="0">
                <a:latin typeface="Times New Roman" panose="02020603050405020304" pitchFamily="18" charset="0"/>
                <a:cs typeface="Times New Roman" panose="02020603050405020304" pitchFamily="18" charset="0"/>
              </a:rPr>
              <a:t> (SEA) :</a:t>
            </a:r>
          </a:p>
          <a:p>
            <a:pPr>
              <a:lnSpc>
                <a:spcPct val="110000"/>
              </a:lnSpc>
              <a:buFont typeface="Calibri" panose="020F0502020204030204" pitchFamily="34" charset="0"/>
              <a:buChar char="₋"/>
            </a:pPr>
            <a:r>
              <a:rPr lang="fr-LU" sz="1400" dirty="0">
                <a:latin typeface="Times New Roman" panose="02020603050405020304" pitchFamily="18" charset="0"/>
                <a:cs typeface="Times New Roman" panose="02020603050405020304" pitchFamily="18" charset="0"/>
              </a:rPr>
              <a:t>Une éducatrice graduée, Chargée de Direction du SEA, 1 ETP. (en dispense pour grossesse depuis mars 2022)</a:t>
            </a:r>
          </a:p>
          <a:p>
            <a:pPr>
              <a:lnSpc>
                <a:spcPct val="110000"/>
              </a:lnSpc>
              <a:buFont typeface="Calibri" panose="020F0502020204030204" pitchFamily="34" charset="0"/>
              <a:buChar char="₋"/>
            </a:pPr>
            <a:r>
              <a:rPr lang="fr-LU" sz="1400" dirty="0">
                <a:latin typeface="Times New Roman" panose="02020603050405020304" pitchFamily="18" charset="0"/>
                <a:cs typeface="Times New Roman" panose="02020603050405020304" pitchFamily="18" charset="0"/>
              </a:rPr>
              <a:t>Une psychologue diplômée, Membre du SEA, 0,5 ETP soit 20h/ semaine. Cette dernière a assuré la fonction de Chargée de Direction pour la période de dispense et du congé de maternité de la Chargée de Direction titulaire.</a:t>
            </a:r>
          </a:p>
          <a:p>
            <a:pPr>
              <a:lnSpc>
                <a:spcPct val="110000"/>
              </a:lnSpc>
              <a:buFont typeface="Calibri" panose="020F0502020204030204" pitchFamily="34" charset="0"/>
              <a:buChar char="₋"/>
            </a:pPr>
            <a:r>
              <a:rPr lang="fr-LU" sz="1400" dirty="0">
                <a:effectLst/>
                <a:latin typeface="Times New Roman" panose="02020603050405020304" pitchFamily="18" charset="0"/>
                <a:ea typeface="Times New Roman" panose="02020603050405020304" pitchFamily="18" charset="0"/>
                <a:cs typeface="Times New Roman" panose="02020603050405020304" pitchFamily="18" charset="0"/>
              </a:rPr>
              <a:t>Une psychologue diplômée, Membre du SEA, 0,5 ETP soit 20h/ semaine.</a:t>
            </a:r>
          </a:p>
          <a:p>
            <a:pPr marL="0" indent="0">
              <a:lnSpc>
                <a:spcPct val="110000"/>
              </a:lnSpc>
              <a:buNone/>
            </a:pPr>
            <a:r>
              <a:rPr lang="fr-LU" sz="1400" dirty="0">
                <a:effectLst/>
                <a:latin typeface="Times New Roman" panose="02020603050405020304" pitchFamily="18" charset="0"/>
                <a:ea typeface="Times New Roman" panose="02020603050405020304" pitchFamily="18" charset="0"/>
                <a:cs typeface="Times New Roman" panose="02020603050405020304" pitchFamily="18" charset="0"/>
              </a:rPr>
              <a:t>Pour le remplacement de l’éducatrice graduée pendant son congé maternité : </a:t>
            </a:r>
          </a:p>
          <a:p>
            <a:pPr lvl="0">
              <a:lnSpc>
                <a:spcPct val="110000"/>
              </a:lnSpc>
              <a:buFont typeface="Calibri" panose="020F0502020204030204" pitchFamily="34" charset="0"/>
              <a:buChar char="₋"/>
            </a:pPr>
            <a:r>
              <a:rPr lang="fr-LU" sz="1400" dirty="0">
                <a:latin typeface="Times New Roman" panose="02020603050405020304" pitchFamily="18" charset="0"/>
                <a:cs typeface="Times New Roman" panose="02020603050405020304" pitchFamily="18" charset="0"/>
              </a:rPr>
              <a:t>Une infirmière graduée à durée déterminée, Membre du SEA, 1 ETP.</a:t>
            </a:r>
          </a:p>
          <a:p>
            <a:pPr marL="0" lvl="0" indent="0">
              <a:lnSpc>
                <a:spcPct val="110000"/>
              </a:lnSpc>
              <a:buNone/>
            </a:pPr>
            <a:r>
              <a:rPr lang="fr-LU" sz="105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LU"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LU" sz="1400" b="1" dirty="0">
                <a:effectLst/>
                <a:latin typeface="Times New Roman" panose="02020603050405020304" pitchFamily="18" charset="0"/>
                <a:ea typeface="Times New Roman" panose="02020603050405020304" pitchFamily="18" charset="0"/>
                <a:cs typeface="Times New Roman" panose="02020603050405020304" pitchFamily="18" charset="0"/>
              </a:rPr>
              <a:t>Bénévoles : </a:t>
            </a:r>
          </a:p>
          <a:p>
            <a:pPr>
              <a:lnSpc>
                <a:spcPct val="110000"/>
              </a:lnSpc>
              <a:buFont typeface="Calibri" panose="020F0502020204030204" pitchFamily="34" charset="0"/>
              <a:buChar char="₋"/>
            </a:pPr>
            <a:r>
              <a:rPr lang="fr-LU" sz="1400" dirty="0">
                <a:effectLst/>
                <a:latin typeface="Times New Roman" panose="02020603050405020304" pitchFamily="18" charset="0"/>
                <a:ea typeface="Times New Roman" panose="02020603050405020304" pitchFamily="18" charset="0"/>
                <a:cs typeface="Times New Roman" panose="02020603050405020304" pitchFamily="18" charset="0"/>
              </a:rPr>
              <a:t>Une bénévole active depuis plusieurs années, assistant le secrétariat dans certaines tâches administratives.</a:t>
            </a:r>
          </a:p>
          <a:p>
            <a:pPr>
              <a:lnSpc>
                <a:spcPct val="110000"/>
              </a:lnSpc>
              <a:buFont typeface="Calibri" panose="020F0502020204030204" pitchFamily="34" charset="0"/>
              <a:buChar char="₋"/>
            </a:pPr>
            <a:r>
              <a:rPr lang="fr-LU" sz="1400" dirty="0">
                <a:effectLst/>
                <a:latin typeface="Times New Roman" panose="02020603050405020304" pitchFamily="18" charset="0"/>
                <a:ea typeface="Times New Roman" panose="02020603050405020304" pitchFamily="18" charset="0"/>
                <a:cs typeface="Times New Roman" panose="02020603050405020304" pitchFamily="18" charset="0"/>
              </a:rPr>
              <a:t>En</a:t>
            </a:r>
            <a:r>
              <a:rPr lang="fr-L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2022 l’arrivée de deux nouvelles bénévoles qui accompagnent le SEA lors des stands d’informations</a:t>
            </a:r>
            <a:br>
              <a:rPr lang="fr-LU" sz="1400" dirty="0">
                <a:effectLst/>
                <a:latin typeface="Calibri" panose="020F0502020204030204" pitchFamily="34" charset="0"/>
                <a:ea typeface="Times New Roman" panose="02020603050405020304" pitchFamily="18" charset="0"/>
                <a:cs typeface="Calibri" panose="020F0502020204030204" pitchFamily="34" charset="0"/>
              </a:rPr>
            </a:br>
            <a:endParaRPr lang="fr-LU" sz="14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10000"/>
              </a:lnSpc>
              <a:buNone/>
            </a:pPr>
            <a:endParaRPr lang="fr-LU"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0000"/>
              </a:lnSpc>
            </a:pPr>
            <a:endParaRPr lang="de-DE" sz="1100" dirty="0">
              <a:latin typeface="Calibri" panose="020F0502020204030204" pitchFamily="34" charset="0"/>
              <a:cs typeface="Calibri" panose="020F0502020204030204" pitchFamily="34" charset="0"/>
            </a:endParaRPr>
          </a:p>
          <a:p>
            <a:pPr>
              <a:lnSpc>
                <a:spcPct val="110000"/>
              </a:lnSpc>
            </a:pPr>
            <a:endParaRPr lang="de-DE" sz="1100" dirty="0"/>
          </a:p>
        </p:txBody>
      </p:sp>
      <p:sp>
        <p:nvSpPr>
          <p:cNvPr id="59" name="Rectangle 52">
            <a:extLst>
              <a:ext uri="{FF2B5EF4-FFF2-40B4-BE49-F238E27FC236}">
                <a16:creationId xmlns:a16="http://schemas.microsoft.com/office/drawing/2014/main" id="{F73E8968-6159-4E94-A13D-224801164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09381" y="-9588"/>
            <a:ext cx="3482619" cy="34385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4">
            <a:extLst>
              <a:ext uri="{FF2B5EF4-FFF2-40B4-BE49-F238E27FC236}">
                <a16:creationId xmlns:a16="http://schemas.microsoft.com/office/drawing/2014/main" id="{C88BD5C6-0044-48BA-9B98-DCFED9A56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9179" y="17447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que 6" descr="Centre d’appels contour">
            <a:extLst>
              <a:ext uri="{FF2B5EF4-FFF2-40B4-BE49-F238E27FC236}">
                <a16:creationId xmlns:a16="http://schemas.microsoft.com/office/drawing/2014/main" id="{0BD85E73-8BAC-A65E-DCD0-AEE31B275D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9870" y="890953"/>
            <a:ext cx="1648300" cy="1648300"/>
          </a:xfrm>
          <a:prstGeom prst="rect">
            <a:avLst/>
          </a:prstGeom>
        </p:spPr>
      </p:pic>
      <p:sp>
        <p:nvSpPr>
          <p:cNvPr id="57" name="Rectangle 56">
            <a:extLst>
              <a:ext uri="{FF2B5EF4-FFF2-40B4-BE49-F238E27FC236}">
                <a16:creationId xmlns:a16="http://schemas.microsoft.com/office/drawing/2014/main" id="{2335EE8A-A6AE-4EB3-A818-D6FBBEC2D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09381" y="3429000"/>
            <a:ext cx="3482619" cy="343858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que 13" descr="Salle de conseil contour">
            <a:extLst>
              <a:ext uri="{FF2B5EF4-FFF2-40B4-BE49-F238E27FC236}">
                <a16:creationId xmlns:a16="http://schemas.microsoft.com/office/drawing/2014/main" id="{2232B0F5-AC19-8929-3E7D-60CBC4CDD0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4023" y="4063982"/>
            <a:ext cx="2081485" cy="2081485"/>
          </a:xfrm>
          <a:prstGeom prst="rect">
            <a:avLst/>
          </a:prstGeom>
        </p:spPr>
      </p:pic>
    </p:spTree>
    <p:extLst>
      <p:ext uri="{BB962C8B-B14F-4D97-AF65-F5344CB8AC3E}">
        <p14:creationId xmlns:p14="http://schemas.microsoft.com/office/powerpoint/2010/main" val="398162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E1052A1-CA54-3C66-3382-04F9D170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171" y="32726"/>
            <a:ext cx="6311658" cy="6792547"/>
          </a:xfrm>
          <a:prstGeom prst="rect">
            <a:avLst/>
          </a:prstGeom>
        </p:spPr>
      </p:pic>
    </p:spTree>
    <p:extLst>
      <p:ext uri="{BB962C8B-B14F-4D97-AF65-F5344CB8AC3E}">
        <p14:creationId xmlns:p14="http://schemas.microsoft.com/office/powerpoint/2010/main" val="185843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E24E5-C2EA-63A5-35BA-EEBDC02B1225}"/>
              </a:ext>
            </a:extLst>
          </p:cNvPr>
          <p:cNvSpPr>
            <a:spLocks noGrp="1"/>
          </p:cNvSpPr>
          <p:nvPr>
            <p:ph type="title"/>
          </p:nvPr>
        </p:nvSpPr>
        <p:spPr>
          <a:xfrm>
            <a:off x="600950" y="216365"/>
            <a:ext cx="9950103" cy="705485"/>
          </a:xfrm>
        </p:spPr>
        <p:txBody>
          <a:bodyPr>
            <a:normAutofit/>
          </a:bodyPr>
          <a:lstStyle/>
          <a:p>
            <a:r>
              <a:rPr lang="de-DE" dirty="0">
                <a:latin typeface="Times New Roman" panose="02020603050405020304" pitchFamily="18" charset="0"/>
                <a:cs typeface="Times New Roman" panose="02020603050405020304" pitchFamily="18" charset="0"/>
              </a:rPr>
              <a:t>3. </a:t>
            </a:r>
            <a:r>
              <a:rPr lang="de-DE" u="sng" dirty="0" err="1">
                <a:latin typeface="Times New Roman" panose="02020603050405020304" pitchFamily="18" charset="0"/>
                <a:cs typeface="Times New Roman" panose="02020603050405020304" pitchFamily="18" charset="0"/>
              </a:rPr>
              <a:t>Les</a:t>
            </a:r>
            <a:r>
              <a:rPr lang="de-DE" u="sng" dirty="0">
                <a:latin typeface="Times New Roman" panose="02020603050405020304" pitchFamily="18" charset="0"/>
                <a:cs typeface="Times New Roman" panose="02020603050405020304" pitchFamily="18" charset="0"/>
              </a:rPr>
              <a:t> </a:t>
            </a:r>
            <a:r>
              <a:rPr lang="de-DE" u="sng" dirty="0" err="1">
                <a:latin typeface="Times New Roman" panose="02020603050405020304" pitchFamily="18" charset="0"/>
                <a:cs typeface="Times New Roman" panose="02020603050405020304" pitchFamily="18" charset="0"/>
              </a:rPr>
              <a:t>activités</a:t>
            </a:r>
            <a:r>
              <a:rPr lang="de-DE" u="sng" dirty="0">
                <a:latin typeface="Times New Roman" panose="02020603050405020304" pitchFamily="18" charset="0"/>
                <a:cs typeface="Times New Roman" panose="02020603050405020304" pitchFamily="18" charset="0"/>
              </a:rPr>
              <a:t> au </a:t>
            </a:r>
            <a:r>
              <a:rPr lang="de-DE" u="sng" dirty="0" err="1">
                <a:latin typeface="Times New Roman" panose="02020603050405020304" pitchFamily="18" charset="0"/>
                <a:cs typeface="Times New Roman" panose="02020603050405020304" pitchFamily="18" charset="0"/>
              </a:rPr>
              <a:t>fil</a:t>
            </a:r>
            <a:r>
              <a:rPr lang="de-DE" u="sng" dirty="0">
                <a:latin typeface="Times New Roman" panose="02020603050405020304" pitchFamily="18" charset="0"/>
                <a:cs typeface="Times New Roman" panose="02020603050405020304" pitchFamily="18" charset="0"/>
              </a:rPr>
              <a:t> des </a:t>
            </a:r>
            <a:r>
              <a:rPr lang="de-DE" u="sng" dirty="0" err="1">
                <a:latin typeface="Times New Roman" panose="02020603050405020304" pitchFamily="18" charset="0"/>
                <a:cs typeface="Times New Roman" panose="02020603050405020304" pitchFamily="18" charset="0"/>
              </a:rPr>
              <a:t>mois</a:t>
            </a:r>
            <a:r>
              <a:rPr lang="de-DE" u="sng" dirty="0">
                <a:latin typeface="Times New Roman" panose="02020603050405020304" pitchFamily="18" charset="0"/>
                <a:cs typeface="Times New Roman" panose="02020603050405020304" pitchFamily="18" charset="0"/>
              </a:rPr>
              <a:t> : </a:t>
            </a:r>
          </a:p>
        </p:txBody>
      </p:sp>
      <p:sp>
        <p:nvSpPr>
          <p:cNvPr id="3" name="Espace réservé du contenu 2">
            <a:extLst>
              <a:ext uri="{FF2B5EF4-FFF2-40B4-BE49-F238E27FC236}">
                <a16:creationId xmlns:a16="http://schemas.microsoft.com/office/drawing/2014/main" id="{0B907709-43C9-4447-93EF-AD743C2D5553}"/>
              </a:ext>
            </a:extLst>
          </p:cNvPr>
          <p:cNvSpPr>
            <a:spLocks noGrp="1"/>
          </p:cNvSpPr>
          <p:nvPr>
            <p:ph idx="1"/>
          </p:nvPr>
        </p:nvSpPr>
        <p:spPr>
          <a:xfrm>
            <a:off x="259016" y="1195753"/>
            <a:ext cx="4888522" cy="5568461"/>
          </a:xfrm>
        </p:spPr>
        <p:txBody>
          <a:bodyPr>
            <a:normAutofit lnSpcReduction="10000"/>
          </a:bodyPr>
          <a:lstStyle/>
          <a:p>
            <a:pPr indent="0" algn="just">
              <a:spcAft>
                <a:spcPts val="600"/>
              </a:spcAft>
              <a:buNone/>
            </a:pPr>
            <a:r>
              <a:rPr lang="fr-LU" sz="1800" b="1" dirty="0">
                <a:solidFill>
                  <a:srgbClr val="000000"/>
                </a:solidFill>
                <a:effectLst/>
                <a:latin typeface="Times New Roman" panose="02020603050405020304" pitchFamily="18" charset="0"/>
                <a:ea typeface="Times New Roman" panose="02020603050405020304" pitchFamily="18" charset="0"/>
              </a:rPr>
              <a:t>Janvier : </a:t>
            </a:r>
            <a:endParaRPr lang="fr-LU"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7 janvier : Réunion du Conseil d’Administration.</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Recrutement de deux nouvelles employées chez MWMW ; une psychologue à mi-temps, ainsi qu’une secrétaire à mi-temps.</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25 janvier : Interview de Jean-Jacques SCHONCKERT, président de MWMW, pour le magazine </a:t>
            </a:r>
            <a:r>
              <a:rPr lang="fr-LU" sz="1600" i="1" dirty="0" err="1">
                <a:solidFill>
                  <a:srgbClr val="000000"/>
                </a:solidFill>
                <a:effectLst/>
                <a:latin typeface="Times New Roman" panose="02020603050405020304" pitchFamily="18" charset="0"/>
                <a:ea typeface="Times New Roman" panose="02020603050405020304" pitchFamily="18" charset="0"/>
              </a:rPr>
              <a:t>Letz</a:t>
            </a:r>
            <a:r>
              <a:rPr lang="fr-LU" sz="1600" i="1" dirty="0">
                <a:solidFill>
                  <a:srgbClr val="000000"/>
                </a:solidFill>
                <a:effectLst/>
                <a:latin typeface="Times New Roman" panose="02020603050405020304" pitchFamily="18" charset="0"/>
                <a:ea typeface="Times New Roman" panose="02020603050405020304" pitchFamily="18" charset="0"/>
              </a:rPr>
              <a:t> </a:t>
            </a:r>
            <a:r>
              <a:rPr lang="fr-LU" sz="1600" i="1" dirty="0" err="1">
                <a:solidFill>
                  <a:srgbClr val="000000"/>
                </a:solidFill>
                <a:effectLst/>
                <a:latin typeface="Times New Roman" panose="02020603050405020304" pitchFamily="18" charset="0"/>
                <a:ea typeface="Times New Roman" panose="02020603050405020304" pitchFamily="18" charset="0"/>
              </a:rPr>
              <a:t>be</a:t>
            </a:r>
            <a:r>
              <a:rPr lang="fr-LU" sz="1600" i="1" dirty="0">
                <a:solidFill>
                  <a:srgbClr val="000000"/>
                </a:solidFill>
                <a:effectLst/>
                <a:latin typeface="Times New Roman" panose="02020603050405020304" pitchFamily="18" charset="0"/>
                <a:ea typeface="Times New Roman" panose="02020603050405020304" pitchFamily="18" charset="0"/>
              </a:rPr>
              <a:t> </a:t>
            </a:r>
            <a:r>
              <a:rPr lang="fr-LU" sz="1600" i="1" dirty="0" err="1">
                <a:solidFill>
                  <a:srgbClr val="000000"/>
                </a:solidFill>
                <a:effectLst/>
                <a:latin typeface="Times New Roman" panose="02020603050405020304" pitchFamily="18" charset="0"/>
                <a:ea typeface="Times New Roman" panose="02020603050405020304" pitchFamily="18" charset="0"/>
              </a:rPr>
              <a:t>Healthy</a:t>
            </a:r>
            <a:r>
              <a:rPr lang="fr-LU" sz="1600" dirty="0">
                <a:solidFill>
                  <a:srgbClr val="000000"/>
                </a:solidFill>
                <a:effectLst/>
                <a:latin typeface="Times New Roman" panose="02020603050405020304" pitchFamily="18" charset="0"/>
                <a:ea typeface="Times New Roman" panose="02020603050405020304" pitchFamily="18" charset="0"/>
              </a:rPr>
              <a:t>. </a:t>
            </a:r>
            <a:endParaRPr lang="fr-LU" sz="16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Le 25 janvier : Interview de Jean-Jacques SCHONCKERT, président de MWMW, pour le magazine </a:t>
            </a:r>
            <a:r>
              <a:rPr lang="fr-LU" sz="1600" i="1" dirty="0">
                <a:solidFill>
                  <a:srgbClr val="000000"/>
                </a:solidFill>
                <a:effectLst/>
                <a:latin typeface="Times New Roman" panose="02020603050405020304" pitchFamily="18" charset="0"/>
                <a:ea typeface="Times New Roman" panose="02020603050405020304" pitchFamily="18" charset="0"/>
              </a:rPr>
              <a:t>Semper</a:t>
            </a:r>
            <a:r>
              <a:rPr lang="fr-LU" sz="1600" dirty="0">
                <a:solidFill>
                  <a:srgbClr val="000000"/>
                </a:solidFill>
                <a:effectLst/>
                <a:latin typeface="Times New Roman" panose="02020603050405020304" pitchFamily="18" charset="0"/>
                <a:ea typeface="Times New Roman" panose="02020603050405020304" pitchFamily="18" charset="0"/>
              </a:rPr>
              <a:t>. </a:t>
            </a:r>
            <a:endParaRPr lang="fr-LU" sz="16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Gestion du site internet et du Facebook de MWMW.</a:t>
            </a:r>
          </a:p>
          <a:p>
            <a:pPr marL="342900" lvl="0" indent="-342900" algn="just">
              <a:buFont typeface="Symbol" pitchFamily="2" charset="2"/>
              <a:buChar char=""/>
            </a:pPr>
            <a:r>
              <a:rPr lang="fr-LU" sz="1600" dirty="0">
                <a:solidFill>
                  <a:srgbClr val="000000"/>
                </a:solidFill>
                <a:effectLst/>
                <a:latin typeface="Times New Roman" panose="02020603050405020304" pitchFamily="18" charset="0"/>
                <a:ea typeface="Times New Roman" panose="02020603050405020304" pitchFamily="18" charset="0"/>
              </a:rPr>
              <a:t>Gestion et envoi de courriers pour la Commission Nationale de Contrôle et d’ Évaluation (CNCE), le </a:t>
            </a:r>
            <a:r>
              <a:rPr lang="fr-LU" sz="1600" dirty="0" err="1">
                <a:solidFill>
                  <a:srgbClr val="000000"/>
                </a:solidFill>
                <a:effectLst/>
                <a:latin typeface="Times New Roman" panose="02020603050405020304" pitchFamily="18" charset="0"/>
                <a:ea typeface="Times New Roman" panose="02020603050405020304" pitchFamily="18" charset="0"/>
              </a:rPr>
              <a:t>MiFa</a:t>
            </a:r>
            <a:r>
              <a:rPr lang="fr-LU" sz="1600" dirty="0">
                <a:solidFill>
                  <a:srgbClr val="000000"/>
                </a:solidFill>
                <a:effectLst/>
                <a:latin typeface="Times New Roman" panose="02020603050405020304" pitchFamily="18" charset="0"/>
                <a:ea typeface="Times New Roman" panose="02020603050405020304" pitchFamily="18" charset="0"/>
              </a:rPr>
              <a:t>, le Ministère de la Santé ou encore pour les membres.</a:t>
            </a:r>
          </a:p>
          <a:p>
            <a:pPr marL="0" indent="0">
              <a:buNone/>
            </a:pPr>
            <a:endParaRPr lang="de-DE" dirty="0"/>
          </a:p>
        </p:txBody>
      </p:sp>
      <p:pic>
        <p:nvPicPr>
          <p:cNvPr id="16" name="Graphique 52" descr="Podcasting contour">
            <a:extLst>
              <a:ext uri="{FF2B5EF4-FFF2-40B4-BE49-F238E27FC236}">
                <a16:creationId xmlns:a16="http://schemas.microsoft.com/office/drawing/2014/main" id="{37B15D1E-16BB-BAE9-A580-B783C41D9A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68728" y="1100917"/>
            <a:ext cx="705485" cy="705485"/>
          </a:xfrm>
          <a:prstGeom prst="rect">
            <a:avLst/>
          </a:prstGeom>
        </p:spPr>
      </p:pic>
      <p:sp>
        <p:nvSpPr>
          <p:cNvPr id="18" name="Espace réservé du contenu 2">
            <a:extLst>
              <a:ext uri="{FF2B5EF4-FFF2-40B4-BE49-F238E27FC236}">
                <a16:creationId xmlns:a16="http://schemas.microsoft.com/office/drawing/2014/main" id="{A6AC87D4-1A47-ECB6-CB3A-090799D67443}"/>
              </a:ext>
            </a:extLst>
          </p:cNvPr>
          <p:cNvSpPr txBox="1">
            <a:spLocks/>
          </p:cNvSpPr>
          <p:nvPr/>
        </p:nvSpPr>
        <p:spPr>
          <a:xfrm>
            <a:off x="5720862" y="1195753"/>
            <a:ext cx="5521569" cy="58199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fr-FR" sz="1800" b="1" dirty="0">
                <a:solidFill>
                  <a:srgbClr val="000000"/>
                </a:solidFill>
                <a:effectLst/>
                <a:latin typeface="Times New Roman" panose="02020603050405020304" pitchFamily="18" charset="0"/>
                <a:ea typeface="Times New Roman" panose="02020603050405020304" pitchFamily="18" charset="0"/>
              </a:rPr>
              <a:t>Février :</a:t>
            </a:r>
          </a:p>
          <a:p>
            <a:pPr marL="342900" lvl="0" indent="-342900" algn="just">
              <a:buFont typeface="Symbol" pitchFamily="2" charset="2"/>
              <a:buChar char=""/>
            </a:pPr>
            <a:r>
              <a:rPr lang="fr-FR" sz="1600" dirty="0">
                <a:solidFill>
                  <a:srgbClr val="000000"/>
                </a:solidFill>
                <a:effectLst/>
                <a:latin typeface="Times New Roman" panose="02020603050405020304" pitchFamily="18" charset="0"/>
                <a:ea typeface="Times New Roman" panose="02020603050405020304" pitchFamily="18" charset="0"/>
              </a:rPr>
              <a:t>Le 2 février : Conférence « Mourir de façon autodéterminée » au Club Syrdall à Weiler-la-tour.</a:t>
            </a:r>
            <a:endParaRPr lang="fr-LU" sz="16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FR" sz="1600" dirty="0">
                <a:solidFill>
                  <a:srgbClr val="000000"/>
                </a:solidFill>
                <a:effectLst/>
                <a:latin typeface="Times New Roman" panose="02020603050405020304" pitchFamily="18" charset="0"/>
                <a:ea typeface="Times New Roman" panose="02020603050405020304" pitchFamily="18" charset="0"/>
              </a:rPr>
              <a:t>Le 9 février : Conférence « </a:t>
            </a:r>
            <a:r>
              <a:rPr lang="fr-LU" sz="1600" dirty="0" err="1">
                <a:solidFill>
                  <a:srgbClr val="050505"/>
                </a:solidFill>
                <a:effectLst/>
                <a:latin typeface="Times New Roman" panose="02020603050405020304" pitchFamily="18" charset="0"/>
                <a:ea typeface="Times New Roman" panose="02020603050405020304" pitchFamily="18" charset="0"/>
              </a:rPr>
              <a:t>Selwerbestëmmt</a:t>
            </a:r>
            <a:r>
              <a:rPr lang="fr-LU" sz="1600" dirty="0">
                <a:solidFill>
                  <a:srgbClr val="050505"/>
                </a:solidFill>
                <a:effectLst/>
                <a:latin typeface="Times New Roman" panose="02020603050405020304" pitchFamily="18" charset="0"/>
                <a:ea typeface="Times New Roman" panose="02020603050405020304" pitchFamily="18" charset="0"/>
              </a:rPr>
              <a:t> </a:t>
            </a:r>
            <a:r>
              <a:rPr lang="fr-LU" sz="1600" dirty="0" err="1">
                <a:solidFill>
                  <a:srgbClr val="050505"/>
                </a:solidFill>
                <a:effectLst/>
                <a:latin typeface="Times New Roman" panose="02020603050405020304" pitchFamily="18" charset="0"/>
                <a:ea typeface="Times New Roman" panose="02020603050405020304" pitchFamily="18" charset="0"/>
              </a:rPr>
              <a:t>stierwen</a:t>
            </a:r>
            <a:r>
              <a:rPr lang="fr-LU" sz="1600" dirty="0">
                <a:solidFill>
                  <a:srgbClr val="050505"/>
                </a:solidFill>
                <a:effectLst/>
                <a:latin typeface="Times New Roman" panose="02020603050405020304" pitchFamily="18" charset="0"/>
                <a:ea typeface="Times New Roman" panose="02020603050405020304" pitchFamily="18" charset="0"/>
              </a:rPr>
              <a:t> </a:t>
            </a:r>
            <a:r>
              <a:rPr lang="fr-FR" sz="1600" dirty="0">
                <a:solidFill>
                  <a:srgbClr val="000000"/>
                </a:solidFill>
                <a:effectLst/>
                <a:latin typeface="Times New Roman" panose="02020603050405020304" pitchFamily="18" charset="0"/>
                <a:ea typeface="Times New Roman" panose="02020603050405020304" pitchFamily="18" charset="0"/>
              </a:rPr>
              <a:t>» au Club Syrdall à Weiler-la-tour</a:t>
            </a:r>
            <a:endParaRPr lang="fr-LU" sz="16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FR" sz="1600" dirty="0">
                <a:solidFill>
                  <a:srgbClr val="000000"/>
                </a:solidFill>
                <a:effectLst/>
                <a:latin typeface="Times New Roman" panose="02020603050405020304" pitchFamily="18" charset="0"/>
                <a:ea typeface="Times New Roman" panose="02020603050405020304" pitchFamily="18" charset="0"/>
              </a:rPr>
              <a:t>Le 18 février : Conférence en ligne avec Jean-Jacques SCHONKERT, en collaboration avec WFRDS sur l’euthanasie en Belgique et au Luxembourg.</a:t>
            </a:r>
            <a:endParaRPr lang="fr-LU" sz="16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FR" sz="1600" dirty="0">
                <a:solidFill>
                  <a:srgbClr val="000000"/>
                </a:solidFill>
                <a:effectLst/>
                <a:latin typeface="Times New Roman" panose="02020603050405020304" pitchFamily="18" charset="0"/>
                <a:ea typeface="Times New Roman" panose="02020603050405020304" pitchFamily="18" charset="0"/>
              </a:rPr>
              <a:t>Le 23 février : Séance de Formation GERO.</a:t>
            </a:r>
            <a:endParaRPr lang="fr-LU" sz="16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FR" sz="1600" dirty="0">
                <a:solidFill>
                  <a:srgbClr val="000000"/>
                </a:solidFill>
                <a:effectLst/>
                <a:latin typeface="Times New Roman" panose="02020603050405020304" pitchFamily="18" charset="0"/>
                <a:ea typeface="Times New Roman" panose="02020603050405020304" pitchFamily="18" charset="0"/>
              </a:rPr>
              <a:t>Le 24 février : Entretien avec </a:t>
            </a:r>
            <a:r>
              <a:rPr lang="fr-FR" sz="1600" dirty="0" err="1">
                <a:solidFill>
                  <a:srgbClr val="000000"/>
                </a:solidFill>
                <a:effectLst/>
                <a:latin typeface="Times New Roman" panose="02020603050405020304" pitchFamily="18" charset="0"/>
                <a:ea typeface="Times New Roman" panose="02020603050405020304" pitchFamily="18" charset="0"/>
              </a:rPr>
              <a:t>Erasmy</a:t>
            </a:r>
            <a:r>
              <a:rPr lang="fr-FR" sz="1600" dirty="0">
                <a:solidFill>
                  <a:srgbClr val="000000"/>
                </a:solidFill>
                <a:effectLst/>
                <a:latin typeface="Times New Roman" panose="02020603050405020304" pitchFamily="18" charset="0"/>
                <a:ea typeface="Times New Roman" panose="02020603050405020304" pitchFamily="18" charset="0"/>
              </a:rPr>
              <a:t> (pompes funèbres) pour connaitre les procédures et autres informations nécessaires.</a:t>
            </a:r>
            <a:endParaRPr lang="fr-LU" sz="1600" dirty="0">
              <a:solidFill>
                <a:srgbClr val="000000"/>
              </a:solidFill>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de-DE" dirty="0"/>
          </a:p>
        </p:txBody>
      </p:sp>
      <p:pic>
        <p:nvPicPr>
          <p:cNvPr id="19" name="Graphique 50" descr="Présentation avec liste de vérification contour">
            <a:extLst>
              <a:ext uri="{FF2B5EF4-FFF2-40B4-BE49-F238E27FC236}">
                <a16:creationId xmlns:a16="http://schemas.microsoft.com/office/drawing/2014/main" id="{3B268995-8EBA-5245-00D2-0631FC908B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551" y="3669322"/>
            <a:ext cx="860204" cy="860204"/>
          </a:xfrm>
          <a:prstGeom prst="rect">
            <a:avLst/>
          </a:prstGeom>
        </p:spPr>
      </p:pic>
    </p:spTree>
    <p:extLst>
      <p:ext uri="{BB962C8B-B14F-4D97-AF65-F5344CB8AC3E}">
        <p14:creationId xmlns:p14="http://schemas.microsoft.com/office/powerpoint/2010/main" val="890571305"/>
      </p:ext>
    </p:extLst>
  </p:cSld>
  <p:clrMapOvr>
    <a:masterClrMapping/>
  </p:clrMapOvr>
</p:sld>
</file>

<file path=ppt/theme/theme1.xml><?xml version="1.0" encoding="utf-8"?>
<a:theme xmlns:a="http://schemas.openxmlformats.org/drawingml/2006/main" name="BlocksVTI">
  <a:themeElements>
    <a:clrScheme name="Personnalisé 2">
      <a:dk1>
        <a:srgbClr val="000000"/>
      </a:dk1>
      <a:lt1>
        <a:srgbClr val="FFFFFF"/>
      </a:lt1>
      <a:dk2>
        <a:srgbClr val="34381F"/>
      </a:dk2>
      <a:lt2>
        <a:srgbClr val="E2E6E8"/>
      </a:lt2>
      <a:accent1>
        <a:srgbClr val="005878"/>
      </a:accent1>
      <a:accent2>
        <a:srgbClr val="0084B4"/>
      </a:accent2>
      <a:accent3>
        <a:srgbClr val="5CD3FF"/>
      </a:accent3>
      <a:accent4>
        <a:srgbClr val="93E2FF"/>
      </a:accent4>
      <a:accent5>
        <a:srgbClr val="C9F0FE"/>
      </a:accent5>
      <a:accent6>
        <a:srgbClr val="42BF74"/>
      </a:accent6>
      <a:hlink>
        <a:srgbClr val="79BF42"/>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TM03457475[[fn=Cadre]]</Template>
  <TotalTime>723</TotalTime>
  <Words>4969</Words>
  <Application>Microsoft Macintosh PowerPoint</Application>
  <PresentationFormat>Grand écran</PresentationFormat>
  <Paragraphs>306</Paragraphs>
  <Slides>30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Avenir Next LT Pro</vt:lpstr>
      <vt:lpstr>Avenir Next LT Pro Light</vt:lpstr>
      <vt:lpstr>Calibri</vt:lpstr>
      <vt:lpstr>Calibri Light</vt:lpstr>
      <vt:lpstr>Courier New</vt:lpstr>
      <vt:lpstr>Symbol</vt:lpstr>
      <vt:lpstr>Times New Roman</vt:lpstr>
      <vt:lpstr>BlocksVTI</vt:lpstr>
      <vt:lpstr>Rapport d’Activités 2022</vt:lpstr>
      <vt:lpstr>Présentation PowerPoint</vt:lpstr>
      <vt:lpstr>1. Présentation et missions de l’association </vt:lpstr>
      <vt:lpstr>Présentation PowerPoint</vt:lpstr>
      <vt:lpstr>Présentation PowerPoint</vt:lpstr>
      <vt:lpstr>Présentation PowerPoint</vt:lpstr>
      <vt:lpstr>2. Présentation des services : </vt:lpstr>
      <vt:lpstr>Présentation PowerPoint</vt:lpstr>
      <vt:lpstr>3. Les activités au fil des mois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Réunions du Conseil d’administration de MWWM </vt:lpstr>
      <vt:lpstr>Présentation PowerPoint</vt:lpstr>
      <vt:lpstr>5. Statistiques : </vt:lpstr>
      <vt:lpstr>Présentation PowerPoint</vt:lpstr>
      <vt:lpstr>Présentation PowerPoint</vt:lpstr>
      <vt:lpstr>Présentation PowerPoint</vt:lpstr>
      <vt:lpstr>Présentation PowerPoint</vt:lpstr>
      <vt:lpstr>• Statistiques des RDV :</vt:lpstr>
      <vt:lpstr>Présentation PowerPoint</vt:lpstr>
      <vt:lpstr>Présentation PowerPoint</vt:lpstr>
      <vt:lpstr>Extra :  Depuis quelques semaines MWMW fait passer des questionnaires de satisfaction après ses RDV. Ces questionnaires nous permettent de comprendre comment les demandeurs arrivent à nous.    En voici un camembert explicatif :   Nous pouvons alors constater à quel point il est nécessaire et primordial de se concentrer sur les stands d’informations ainsi que sur les interventions dans les différents médias (TV, Presse, Radio) </vt:lpstr>
      <vt:lpstr>Mäi Wëllen Mäi Wee  en quelques chiffres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d’Activités 2022</dc:title>
  <dc:creator>Sally BEFFORT</dc:creator>
  <cp:lastModifiedBy>Pauline MARCEL</cp:lastModifiedBy>
  <cp:revision>73</cp:revision>
  <cp:lastPrinted>2023-01-05T08:45:51Z</cp:lastPrinted>
  <dcterms:created xsi:type="dcterms:W3CDTF">2022-11-24T14:38:03Z</dcterms:created>
  <dcterms:modified xsi:type="dcterms:W3CDTF">2023-01-05T11:23:10Z</dcterms:modified>
</cp:coreProperties>
</file>